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90" r:id="rId5"/>
    <p:sldId id="264" r:id="rId6"/>
    <p:sldId id="289" r:id="rId7"/>
    <p:sldId id="270" r:id="rId8"/>
    <p:sldId id="263" r:id="rId9"/>
    <p:sldId id="265" r:id="rId10"/>
    <p:sldId id="281" r:id="rId11"/>
    <p:sldId id="262" r:id="rId12"/>
    <p:sldId id="282" r:id="rId13"/>
    <p:sldId id="258" r:id="rId14"/>
    <p:sldId id="274" r:id="rId15"/>
    <p:sldId id="259" r:id="rId16"/>
    <p:sldId id="299" r:id="rId17"/>
    <p:sldId id="298" r:id="rId18"/>
    <p:sldId id="295" r:id="rId19"/>
    <p:sldId id="296" r:id="rId20"/>
    <p:sldId id="297" r:id="rId21"/>
    <p:sldId id="300" r:id="rId22"/>
    <p:sldId id="301" r:id="rId23"/>
    <p:sldId id="260" r:id="rId24"/>
    <p:sldId id="276" r:id="rId25"/>
    <p:sldId id="277" r:id="rId26"/>
    <p:sldId id="280" r:id="rId27"/>
    <p:sldId id="288" r:id="rId28"/>
    <p:sldId id="278" r:id="rId29"/>
    <p:sldId id="279" r:id="rId30"/>
    <p:sldId id="261" r:id="rId31"/>
    <p:sldId id="285" r:id="rId32"/>
    <p:sldId id="286" r:id="rId33"/>
    <p:sldId id="287" r:id="rId34"/>
    <p:sldId id="292" r:id="rId35"/>
    <p:sldId id="293" r:id="rId36"/>
    <p:sldId id="284" r:id="rId37"/>
    <p:sldId id="28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6B52-37FA-4205-B371-CAAF505AA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3B2FB-CB14-46D6-AE97-001AC8286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2B29F-56C9-45EE-9657-40FE5C29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CA6AE-00B4-4E01-AFA4-63CCCB2C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055F5-5193-4C02-8B4F-5C165525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6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FB27-3C01-46C4-9C44-B3B407A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B7128-5683-4A0F-93DF-B77BEB2E6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4D8D1-411C-4B36-AFBC-E33283DA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48921-924E-4CA0-A503-D6F6611D6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97BF8-063E-4D57-A411-DEB10F5B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BA749-D895-4401-BB47-7937726C5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50607-5BA7-478D-A599-7F05DF333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90A7-687B-415F-AE76-2D9AD03F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F9B76-76A1-4087-A63A-8A6A7705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82488-93D5-41D4-B437-FE02BF15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1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F5A-6594-4C54-83F3-DA3BC30D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5A51-9000-49B4-AE50-FCA3358B7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D125-109C-4666-A082-C34298CB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C47C1-27A9-47A1-B28A-B5D62831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26353-9689-49D9-94BC-B761672A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36FE-E3FE-4CFE-B6ED-E5F3FF2B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8CEB7-54CE-49CF-A800-D9A776E2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399E-CF22-460D-8B70-7FA286AC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1E14-62DC-4BC8-9A2D-99994593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4C40-5F7E-4813-965C-1E19673C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0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9517-D777-4A03-9E9E-742A5C88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FD06-B132-43B3-8B65-2532ACB1F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1EBBC-5158-4823-8952-6D031597B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5A9DA-DDB1-43EE-90AA-E9216D75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F0DFB-3DA1-411F-BEC8-92C11A5C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226B6-9E28-4BEA-A139-289F1583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2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B1BA-8E06-4B24-BB09-7E7DCC54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8F1AA-4EF2-411C-B633-5974B2298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C0D6B-FABB-4F9E-B17C-206770916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7F8DF-E5B3-44E9-9AAB-E10D95D94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66F0B-3473-4808-BD12-A52DCEC2E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8CA5B-089F-4880-9AB3-64526C92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FF9EC-AC0E-4F27-8533-C431EAAA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E0F0A-317A-4E85-A122-A9C4E6BE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4940-0FED-4EC3-BB42-CFB6F6CB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4588D-1998-497B-B1CC-54DF1387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75FB2-ACC5-4FDC-9725-47C1AF8C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2A58A-F766-4F8E-B74F-B570D416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AD364B-5270-4B9C-A408-E3FF92EE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7F598-895E-4809-8C4C-21C38AB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B9A08-964A-4859-9493-2D97000F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8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E9A2-F0E7-443F-BC2A-E05A19D2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007A-FED6-49A1-9835-8DDC2680B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7BCA7-D5D1-4C08-B4F0-7D8CD2C07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E7C43-99D8-4A87-9274-B6356D7DB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93F85-AB1C-4A0A-BC64-56A81824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DAD09-33A9-40EB-86C9-35BF46DC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8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1CB5-5700-4BBA-87E0-A09AF31D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83243-F5F3-4035-9C0B-4D67B58B9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5B7B1-C97B-4330-96C1-BF9F039DE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CEE4-09C1-4C4B-A111-563DF785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F3F24-73FF-4CC9-9A08-D3FBDA80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748B9-9C99-46B5-A12F-98E80089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3904F-02A5-488C-9A39-4B7D90D6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B7E9-E620-4928-BBEB-1AB0F807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B950-CF2A-4A4E-8378-96148D75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FED9-8CF6-4C07-BC6C-9CCCBF9B9931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3BB5-2627-4B4C-9B26-F5CFA48E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3E5ED-EEF7-4303-B3A5-2B3B7B459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687EA-EF23-411F-8694-9C0D7432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7934-265C-4F02-AEC9-078C2789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30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constraints on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modeling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E02C3-56B3-4EAE-85C5-9DB62229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1392"/>
            <a:ext cx="9144000" cy="1655762"/>
          </a:xfrm>
        </p:spPr>
        <p:txBody>
          <a:bodyPr/>
          <a:lstStyle/>
          <a:p>
            <a:r>
              <a:rPr lang="en-US" dirty="0"/>
              <a:t>Kaifeng Sheng</a:t>
            </a:r>
          </a:p>
        </p:txBody>
      </p:sp>
    </p:spTree>
    <p:extLst>
      <p:ext uri="{BB962C8B-B14F-4D97-AF65-F5344CB8AC3E}">
        <p14:creationId xmlns:p14="http://schemas.microsoft.com/office/powerpoint/2010/main" val="3446105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5892-4179-4570-9729-71CE79F8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B0904-43DD-4E8A-B6CC-0602F7ED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53342" cy="4840421"/>
          </a:xfrm>
        </p:spPr>
        <p:txBody>
          <a:bodyPr>
            <a:normAutofit/>
          </a:bodyPr>
          <a:lstStyle/>
          <a:p>
            <a:r>
              <a:rPr lang="en-US" dirty="0"/>
              <a:t>Training method pass gradient through the perturbation (perturbed output weight), which means full knowledge of the perturbation</a:t>
            </a:r>
          </a:p>
          <a:p>
            <a:r>
              <a:rPr lang="en-US" dirty="0"/>
              <a:t>In experiment, monkey only don’t have full access to the BCI decoding method, but instead can only estimate the behavior of the BCI readout in regard to each neural activity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7C32D-7EFE-492B-8D66-94116B0CCCDE}"/>
              </a:ext>
            </a:extLst>
          </p:cNvPr>
          <p:cNvSpPr/>
          <p:nvPr/>
        </p:nvSpPr>
        <p:spPr>
          <a:xfrm>
            <a:off x="7539623" y="2287445"/>
            <a:ext cx="2078182" cy="1059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CORTEX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078E98-9139-4821-80AD-A156A5AE2CDD}"/>
              </a:ext>
            </a:extLst>
          </p:cNvPr>
          <p:cNvCxnSpPr>
            <a:cxnSpLocks/>
          </p:cNvCxnSpPr>
          <p:nvPr/>
        </p:nvCxnSpPr>
        <p:spPr>
          <a:xfrm>
            <a:off x="9610878" y="2492661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671897-B9C9-4DDE-9C93-553C2A7F50B6}"/>
              </a:ext>
            </a:extLst>
          </p:cNvPr>
          <p:cNvSpPr/>
          <p:nvPr/>
        </p:nvSpPr>
        <p:spPr>
          <a:xfrm>
            <a:off x="10109642" y="2356715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7B18A7A-822E-496D-B68A-77EDA4213B94}"/>
              </a:ext>
            </a:extLst>
          </p:cNvPr>
          <p:cNvCxnSpPr>
            <a:stCxn id="6" idx="0"/>
          </p:cNvCxnSpPr>
          <p:nvPr/>
        </p:nvCxnSpPr>
        <p:spPr>
          <a:xfrm rot="16200000" flipH="1" flipV="1">
            <a:off x="8844983" y="1051355"/>
            <a:ext cx="135946" cy="2746665"/>
          </a:xfrm>
          <a:prstGeom prst="bentConnector4">
            <a:avLst>
              <a:gd name="adj1" fmla="val -310832"/>
              <a:gd name="adj2" fmla="val 131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FB40B7-963F-4633-A43A-FC281DF62EEF}"/>
              </a:ext>
            </a:extLst>
          </p:cNvPr>
          <p:cNvSpPr/>
          <p:nvPr/>
        </p:nvSpPr>
        <p:spPr>
          <a:xfrm>
            <a:off x="10109641" y="3663591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4A3B45A-4924-4469-BFC8-394452EC4CDA}"/>
              </a:ext>
            </a:extLst>
          </p:cNvPr>
          <p:cNvCxnSpPr>
            <a:stCxn id="8" idx="1"/>
            <a:endCxn id="4" idx="1"/>
          </p:cNvCxnSpPr>
          <p:nvPr/>
        </p:nvCxnSpPr>
        <p:spPr>
          <a:xfrm rot="10800000">
            <a:off x="7539623" y="2817383"/>
            <a:ext cx="2570018" cy="1040173"/>
          </a:xfrm>
          <a:prstGeom prst="bentConnector3">
            <a:avLst>
              <a:gd name="adj1" fmla="val 1336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136604-416D-42C3-99DF-3CD9B289EC4E}"/>
              </a:ext>
            </a:extLst>
          </p:cNvPr>
          <p:cNvSpPr/>
          <p:nvPr/>
        </p:nvSpPr>
        <p:spPr>
          <a:xfrm>
            <a:off x="11467387" y="3153354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DA5DE92-38E6-412A-9FD2-8F0EA0FBA0D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0462933" y="2550679"/>
            <a:ext cx="1004454" cy="796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42077E6-6070-4BDD-9317-606227D1E54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10462932" y="3347318"/>
            <a:ext cx="1004455" cy="5102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316A10-A926-45AD-B4F3-71CEF8C51FAA}"/>
              </a:ext>
            </a:extLst>
          </p:cNvPr>
          <p:cNvSpPr/>
          <p:nvPr/>
        </p:nvSpPr>
        <p:spPr>
          <a:xfrm>
            <a:off x="9769779" y="241019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F3D166-E3FB-4C25-8195-59294533223E}"/>
              </a:ext>
            </a:extLst>
          </p:cNvPr>
          <p:cNvSpPr/>
          <p:nvPr/>
        </p:nvSpPr>
        <p:spPr>
          <a:xfrm>
            <a:off x="7213398" y="241019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339039-5382-422E-BDBF-B69FE967E82A}"/>
              </a:ext>
            </a:extLst>
          </p:cNvPr>
          <p:cNvSpPr/>
          <p:nvPr/>
        </p:nvSpPr>
        <p:spPr>
          <a:xfrm>
            <a:off x="7213397" y="2734679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7BB504-A9F8-48C6-B9ED-2EA06CA874C8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rot="10800000">
            <a:off x="10462933" y="2550680"/>
            <a:ext cx="1004454" cy="796639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C235012-3646-49FB-AF69-C80BDB0AA7E4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551535" y="2489474"/>
            <a:ext cx="2066270" cy="327908"/>
          </a:xfrm>
          <a:prstGeom prst="bentConnector3">
            <a:avLst>
              <a:gd name="adj1" fmla="val 5004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D0110B2-F918-4571-A2F4-4FF57D91F58B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7539623" y="2817382"/>
            <a:ext cx="2078182" cy="12700"/>
          </a:xfrm>
          <a:prstGeom prst="bentConnector5">
            <a:avLst>
              <a:gd name="adj1" fmla="val 28810"/>
              <a:gd name="adj2" fmla="val 7016"/>
              <a:gd name="adj3" fmla="val 80410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A31FF5C-DFFE-481A-B84A-0B5BF531EAD3}"/>
              </a:ext>
            </a:extLst>
          </p:cNvPr>
          <p:cNvCxnSpPr>
            <a:cxnSpLocks/>
            <a:stCxn id="6" idx="2"/>
            <a:endCxn id="4" idx="3"/>
          </p:cNvCxnSpPr>
          <p:nvPr/>
        </p:nvCxnSpPr>
        <p:spPr>
          <a:xfrm rot="5400000">
            <a:off x="9915677" y="2446771"/>
            <a:ext cx="72740" cy="668483"/>
          </a:xfrm>
          <a:prstGeom prst="bentConnector2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86D2CFE-6848-4804-BB2D-CE2EC57A08D4}"/>
              </a:ext>
            </a:extLst>
          </p:cNvPr>
          <p:cNvSpPr/>
          <p:nvPr/>
        </p:nvSpPr>
        <p:spPr>
          <a:xfrm>
            <a:off x="9771007" y="2409906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41A90E-5F6C-4D2A-91DD-832016CA9E47}"/>
              </a:ext>
            </a:extLst>
          </p:cNvPr>
          <p:cNvSpPr/>
          <p:nvPr/>
        </p:nvSpPr>
        <p:spPr>
          <a:xfrm>
            <a:off x="7214626" y="2409906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95AD53-4AAF-4E3F-830F-3AF454DBEE91}"/>
              </a:ext>
            </a:extLst>
          </p:cNvPr>
          <p:cNvSpPr/>
          <p:nvPr/>
        </p:nvSpPr>
        <p:spPr>
          <a:xfrm>
            <a:off x="7214625" y="2734392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ADC8B5-09C7-4499-BBC3-66012E1ED7F9}"/>
              </a:ext>
            </a:extLst>
          </p:cNvPr>
          <p:cNvSpPr/>
          <p:nvPr/>
        </p:nvSpPr>
        <p:spPr>
          <a:xfrm>
            <a:off x="8337018" y="2591849"/>
            <a:ext cx="476465" cy="4764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C1E817-69A7-4FEF-A89D-AAEFB36E647E}"/>
              </a:ext>
            </a:extLst>
          </p:cNvPr>
          <p:cNvSpPr/>
          <p:nvPr/>
        </p:nvSpPr>
        <p:spPr>
          <a:xfrm>
            <a:off x="9771007" y="2411051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ort 28">
            <a:extLst>
              <a:ext uri="{FF2B5EF4-FFF2-40B4-BE49-F238E27FC236}">
                <a16:creationId xmlns:a16="http://schemas.microsoft.com/office/drawing/2014/main" id="{53AD9E77-A960-4DAE-B64A-BA8CE0509280}"/>
              </a:ext>
            </a:extLst>
          </p:cNvPr>
          <p:cNvSpPr/>
          <p:nvPr/>
        </p:nvSpPr>
        <p:spPr>
          <a:xfrm rot="5400000">
            <a:off x="8468963" y="1765656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1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C022-8EBA-48E0-84BC-F50E8CD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68976-D63F-4EB8-9459-BE323D70449C}"/>
              </a:ext>
            </a:extLst>
          </p:cNvPr>
          <p:cNvSpPr/>
          <p:nvPr/>
        </p:nvSpPr>
        <p:spPr>
          <a:xfrm>
            <a:off x="1690256" y="2447866"/>
            <a:ext cx="2078182" cy="1059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CORTEX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286C1-B06B-4C6C-A825-43090B8D590C}"/>
              </a:ext>
            </a:extLst>
          </p:cNvPr>
          <p:cNvCxnSpPr>
            <a:cxnSpLocks/>
          </p:cNvCxnSpPr>
          <p:nvPr/>
        </p:nvCxnSpPr>
        <p:spPr>
          <a:xfrm>
            <a:off x="3761511" y="2653082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3DBE34-B1E0-4463-826C-DC75C5906C40}"/>
              </a:ext>
            </a:extLst>
          </p:cNvPr>
          <p:cNvSpPr/>
          <p:nvPr/>
        </p:nvSpPr>
        <p:spPr>
          <a:xfrm>
            <a:off x="4260275" y="2517136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4EB23E-FFD8-4A86-9CDD-F1A923B6EA76}"/>
              </a:ext>
            </a:extLst>
          </p:cNvPr>
          <p:cNvSpPr/>
          <p:nvPr/>
        </p:nvSpPr>
        <p:spPr>
          <a:xfrm>
            <a:off x="4260275" y="3715986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0A6234-0049-4841-A6C3-6C73D8AEE85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68438" y="3280000"/>
            <a:ext cx="668483" cy="435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FF2CF21-125F-4A12-BD0B-AE5ABC77F25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1690257" y="3280000"/>
            <a:ext cx="2570019" cy="629951"/>
          </a:xfrm>
          <a:prstGeom prst="bentConnector3">
            <a:avLst>
              <a:gd name="adj1" fmla="val 117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3DD7C7F-23C0-42E6-8527-D8A29C0540E0}"/>
              </a:ext>
            </a:extLst>
          </p:cNvPr>
          <p:cNvCxnSpPr>
            <a:stCxn id="7" idx="0"/>
          </p:cNvCxnSpPr>
          <p:nvPr/>
        </p:nvCxnSpPr>
        <p:spPr>
          <a:xfrm rot="16200000" flipH="1" flipV="1">
            <a:off x="2995616" y="1211776"/>
            <a:ext cx="135946" cy="2746665"/>
          </a:xfrm>
          <a:prstGeom prst="bentConnector4">
            <a:avLst>
              <a:gd name="adj1" fmla="val -310832"/>
              <a:gd name="adj2" fmla="val 131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24BE7B4-2E92-40EC-A410-B4FF55945BFF}"/>
              </a:ext>
            </a:extLst>
          </p:cNvPr>
          <p:cNvSpPr/>
          <p:nvPr/>
        </p:nvSpPr>
        <p:spPr>
          <a:xfrm>
            <a:off x="4260275" y="4402217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1C3783-81A8-4D23-A6E2-A1D52DA0810A}"/>
              </a:ext>
            </a:extLst>
          </p:cNvPr>
          <p:cNvCxnSpPr>
            <a:stCxn id="36" idx="1"/>
            <a:endCxn id="4" idx="1"/>
          </p:cNvCxnSpPr>
          <p:nvPr/>
        </p:nvCxnSpPr>
        <p:spPr>
          <a:xfrm rot="10800000">
            <a:off x="1690257" y="2977803"/>
            <a:ext cx="2570019" cy="1618378"/>
          </a:xfrm>
          <a:prstGeom prst="bentConnector3">
            <a:avLst>
              <a:gd name="adj1" fmla="val 1336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3D7A315-4A47-4127-87DF-52ACBDF171CF}"/>
              </a:ext>
            </a:extLst>
          </p:cNvPr>
          <p:cNvSpPr/>
          <p:nvPr/>
        </p:nvSpPr>
        <p:spPr>
          <a:xfrm>
            <a:off x="5618020" y="3086036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B03EA5D-A71C-42E0-8654-5825EC74098A}"/>
              </a:ext>
            </a:extLst>
          </p:cNvPr>
          <p:cNvSpPr/>
          <p:nvPr/>
        </p:nvSpPr>
        <p:spPr>
          <a:xfrm>
            <a:off x="5618020" y="4025109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B2F8D52-63E0-4767-997E-0D62445DB7F9}"/>
              </a:ext>
            </a:extLst>
          </p:cNvPr>
          <p:cNvCxnSpPr>
            <a:stCxn id="7" idx="3"/>
            <a:endCxn id="50" idx="1"/>
          </p:cNvCxnSpPr>
          <p:nvPr/>
        </p:nvCxnSpPr>
        <p:spPr>
          <a:xfrm>
            <a:off x="4613566" y="2711100"/>
            <a:ext cx="1004454" cy="568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3BB2EA7-FC71-4503-8ED4-3B3B37DD2DE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4613566" y="3280000"/>
            <a:ext cx="1004454" cy="518901"/>
          </a:xfrm>
          <a:prstGeom prst="bentConnector3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0CA4D14-6934-4548-AA04-C3093302EA9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613566" y="4040924"/>
            <a:ext cx="1004454" cy="178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DBCF01D-3A1B-48A5-B918-95AAB7120CFD}"/>
              </a:ext>
            </a:extLst>
          </p:cNvPr>
          <p:cNvCxnSpPr>
            <a:stCxn id="36" idx="3"/>
            <a:endCxn id="51" idx="1"/>
          </p:cNvCxnSpPr>
          <p:nvPr/>
        </p:nvCxnSpPr>
        <p:spPr>
          <a:xfrm flipV="1">
            <a:off x="4613566" y="4219073"/>
            <a:ext cx="1004454" cy="377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2B26C47A-1955-406C-9E84-E684658DC70E}"/>
              </a:ext>
            </a:extLst>
          </p:cNvPr>
          <p:cNvSpPr/>
          <p:nvPr/>
        </p:nvSpPr>
        <p:spPr>
          <a:xfrm>
            <a:off x="3920412" y="257061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4DD30CC-BE42-4604-B862-8301EAC845E5}"/>
              </a:ext>
            </a:extLst>
          </p:cNvPr>
          <p:cNvSpPr/>
          <p:nvPr/>
        </p:nvSpPr>
        <p:spPr>
          <a:xfrm>
            <a:off x="3925819" y="3198686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635898-C1C0-4951-A4C7-032719B5F12E}"/>
              </a:ext>
            </a:extLst>
          </p:cNvPr>
          <p:cNvSpPr/>
          <p:nvPr/>
        </p:nvSpPr>
        <p:spPr>
          <a:xfrm>
            <a:off x="1364031" y="257061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130B160-DD93-4F8A-8099-8C0791A4AD64}"/>
              </a:ext>
            </a:extLst>
          </p:cNvPr>
          <p:cNvSpPr/>
          <p:nvPr/>
        </p:nvSpPr>
        <p:spPr>
          <a:xfrm>
            <a:off x="1364030" y="2895100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549C4B-C2A7-4201-8B77-849C91D11E7B}"/>
              </a:ext>
            </a:extLst>
          </p:cNvPr>
          <p:cNvSpPr/>
          <p:nvPr/>
        </p:nvSpPr>
        <p:spPr>
          <a:xfrm>
            <a:off x="1364031" y="3212660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C049F-4E73-4D8D-A748-7111D2DCE7A0}"/>
              </a:ext>
            </a:extLst>
          </p:cNvPr>
          <p:cNvSpPr/>
          <p:nvPr/>
        </p:nvSpPr>
        <p:spPr>
          <a:xfrm>
            <a:off x="2491114" y="2738476"/>
            <a:ext cx="476465" cy="476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2A02304C-1148-4377-A23B-E30CF8D5FE98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>
            <a:off x="4613566" y="2711100"/>
            <a:ext cx="1004454" cy="568900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219AAB7C-04A2-40DA-9123-64EF0C75124F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 flipV="1">
            <a:off x="4613566" y="3280000"/>
            <a:ext cx="1004454" cy="506992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717B8D20-FD7F-463F-9BE4-670EE01FFF1E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4586948" y="4042863"/>
            <a:ext cx="1031073" cy="176210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E2BA5271-AD2E-4647-8A31-792B8386CB38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3787705" y="3066769"/>
            <a:ext cx="629950" cy="668483"/>
          </a:xfrm>
          <a:prstGeom prst="bentConnector2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DF242933-6F1D-4BD9-980C-CF186AFB4F0C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1702168" y="2649895"/>
            <a:ext cx="2066270" cy="327908"/>
          </a:xfrm>
          <a:prstGeom prst="bentConnector3">
            <a:avLst>
              <a:gd name="adj1" fmla="val 5004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BBE2B040-827E-4820-AC59-7AC09ED3705C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676398" y="2977803"/>
            <a:ext cx="2092040" cy="297966"/>
          </a:xfrm>
          <a:prstGeom prst="bentConnector5">
            <a:avLst>
              <a:gd name="adj1" fmla="val 49016"/>
              <a:gd name="adj2" fmla="val 99670"/>
              <a:gd name="adj3" fmla="val 9966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D3989A5-7682-4E0F-9EB4-043C565DD2C2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90256" y="2977803"/>
            <a:ext cx="2078182" cy="12700"/>
          </a:xfrm>
          <a:prstGeom prst="bentConnector5">
            <a:avLst>
              <a:gd name="adj1" fmla="val 28810"/>
              <a:gd name="adj2" fmla="val 7016"/>
              <a:gd name="adj3" fmla="val 80410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68EEE97-5031-47B7-A77B-52AEED8F3256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>
            <a:off x="4066310" y="2607192"/>
            <a:ext cx="72740" cy="668483"/>
          </a:xfrm>
          <a:prstGeom prst="bentConnector2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B7E8BD02-A986-4CAC-AC8B-053E5AEF1AFF}"/>
              </a:ext>
            </a:extLst>
          </p:cNvPr>
          <p:cNvSpPr/>
          <p:nvPr/>
        </p:nvSpPr>
        <p:spPr>
          <a:xfrm>
            <a:off x="3921640" y="257032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461BBE3-CE55-434E-9A71-62923126DF6B}"/>
              </a:ext>
            </a:extLst>
          </p:cNvPr>
          <p:cNvSpPr/>
          <p:nvPr/>
        </p:nvSpPr>
        <p:spPr>
          <a:xfrm>
            <a:off x="3924569" y="319622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E689584-2FBE-4DEC-B5AB-EFA27751F7A0}"/>
              </a:ext>
            </a:extLst>
          </p:cNvPr>
          <p:cNvSpPr/>
          <p:nvPr/>
        </p:nvSpPr>
        <p:spPr>
          <a:xfrm>
            <a:off x="1365259" y="257032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54DBF71-996C-40CE-89B9-B5AA471A1A24}"/>
              </a:ext>
            </a:extLst>
          </p:cNvPr>
          <p:cNvSpPr/>
          <p:nvPr/>
        </p:nvSpPr>
        <p:spPr>
          <a:xfrm>
            <a:off x="1365258" y="289481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A4EA496-4305-44B8-BF67-B6ACBF6DF53A}"/>
              </a:ext>
            </a:extLst>
          </p:cNvPr>
          <p:cNvSpPr/>
          <p:nvPr/>
        </p:nvSpPr>
        <p:spPr>
          <a:xfrm>
            <a:off x="1365259" y="321237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9ACBA85-9972-42C2-ACC8-454FC058B833}"/>
              </a:ext>
            </a:extLst>
          </p:cNvPr>
          <p:cNvSpPr/>
          <p:nvPr/>
        </p:nvSpPr>
        <p:spPr>
          <a:xfrm>
            <a:off x="2492342" y="2738189"/>
            <a:ext cx="476465" cy="4764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C7D4DE3-56C3-45B6-A38B-B0441D648DBF}"/>
              </a:ext>
            </a:extLst>
          </p:cNvPr>
          <p:cNvCxnSpPr>
            <a:cxnSpLocks/>
          </p:cNvCxnSpPr>
          <p:nvPr/>
        </p:nvCxnSpPr>
        <p:spPr>
          <a:xfrm>
            <a:off x="1676398" y="3426489"/>
            <a:ext cx="2583877" cy="360503"/>
          </a:xfrm>
          <a:prstGeom prst="bentConnector3">
            <a:avLst>
              <a:gd name="adj1" fmla="val -14756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95EB473D-5B5E-431E-952F-4C5136F08D3B}"/>
              </a:ext>
            </a:extLst>
          </p:cNvPr>
          <p:cNvSpPr/>
          <p:nvPr/>
        </p:nvSpPr>
        <p:spPr>
          <a:xfrm>
            <a:off x="3922274" y="257498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3924595-C09E-4ADD-948F-873D6A5FD89D}"/>
              </a:ext>
            </a:extLst>
          </p:cNvPr>
          <p:cNvSpPr/>
          <p:nvPr/>
        </p:nvSpPr>
        <p:spPr>
          <a:xfrm>
            <a:off x="3920970" y="3191495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C2DDA65-AE27-468B-9F6E-51334E1C0CD3}"/>
              </a:ext>
            </a:extLst>
          </p:cNvPr>
          <p:cNvSpPr/>
          <p:nvPr/>
        </p:nvSpPr>
        <p:spPr>
          <a:xfrm>
            <a:off x="1365259" y="257239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DEBB37B-C369-4E82-B324-4BD8314F5316}"/>
              </a:ext>
            </a:extLst>
          </p:cNvPr>
          <p:cNvSpPr/>
          <p:nvPr/>
        </p:nvSpPr>
        <p:spPr>
          <a:xfrm>
            <a:off x="1365258" y="289688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3BFF1EC-00C6-484D-B3D4-74E5822F6C94}"/>
              </a:ext>
            </a:extLst>
          </p:cNvPr>
          <p:cNvSpPr/>
          <p:nvPr/>
        </p:nvSpPr>
        <p:spPr>
          <a:xfrm>
            <a:off x="1365259" y="321444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5E9C50A-37B7-43D8-9B2F-EB7E9C637EFA}"/>
              </a:ext>
            </a:extLst>
          </p:cNvPr>
          <p:cNvSpPr/>
          <p:nvPr/>
        </p:nvSpPr>
        <p:spPr>
          <a:xfrm>
            <a:off x="2492342" y="2740259"/>
            <a:ext cx="476465" cy="476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Sort 44">
            <a:extLst>
              <a:ext uri="{FF2B5EF4-FFF2-40B4-BE49-F238E27FC236}">
                <a16:creationId xmlns:a16="http://schemas.microsoft.com/office/drawing/2014/main" id="{8BAACAAB-0F33-495E-84D5-79E8DAA18E85}"/>
              </a:ext>
            </a:extLst>
          </p:cNvPr>
          <p:cNvSpPr/>
          <p:nvPr/>
        </p:nvSpPr>
        <p:spPr>
          <a:xfrm rot="5400000">
            <a:off x="2619596" y="1926076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lowchart: Sort 45">
            <a:extLst>
              <a:ext uri="{FF2B5EF4-FFF2-40B4-BE49-F238E27FC236}">
                <a16:creationId xmlns:a16="http://schemas.microsoft.com/office/drawing/2014/main" id="{2FAABAF2-A139-4742-B638-5611ADFE0FE9}"/>
              </a:ext>
            </a:extLst>
          </p:cNvPr>
          <p:cNvSpPr/>
          <p:nvPr/>
        </p:nvSpPr>
        <p:spPr>
          <a:xfrm rot="5400000">
            <a:off x="2619596" y="3745738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A5637-B2DA-4D92-B75E-1D739461E303}"/>
              </a:ext>
            </a:extLst>
          </p:cNvPr>
          <p:cNvSpPr txBox="1"/>
          <p:nvPr/>
        </p:nvSpPr>
        <p:spPr>
          <a:xfrm>
            <a:off x="7739019" y="732704"/>
            <a:ext cx="21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movement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1BA6C2-AA5F-4CE6-ACC4-D9B71790F1DF}"/>
              </a:ext>
            </a:extLst>
          </p:cNvPr>
          <p:cNvSpPr txBox="1"/>
          <p:nvPr/>
        </p:nvSpPr>
        <p:spPr>
          <a:xfrm>
            <a:off x="7880116" y="3358063"/>
            <a:ext cx="186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DF9A7B-D16C-403C-A032-CF7ED74B24A3}"/>
              </a:ext>
            </a:extLst>
          </p:cNvPr>
          <p:cNvGrpSpPr/>
          <p:nvPr/>
        </p:nvGrpSpPr>
        <p:grpSpPr>
          <a:xfrm>
            <a:off x="7114032" y="1051560"/>
            <a:ext cx="3386751" cy="4959415"/>
            <a:chOff x="707624" y="1118923"/>
            <a:chExt cx="3386751" cy="495941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8732E9-47CD-43BF-AD3A-CC66FCAE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732" y="1118923"/>
              <a:ext cx="3383643" cy="228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4F2E4D-7AB1-49AB-98A1-B734805C5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624" y="3792338"/>
              <a:ext cx="3383643" cy="2286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E27698-379C-4205-82D0-6ADA96EDE771}"/>
              </a:ext>
            </a:extLst>
          </p:cNvPr>
          <p:cNvGrpSpPr/>
          <p:nvPr/>
        </p:nvGrpSpPr>
        <p:grpSpPr>
          <a:xfrm>
            <a:off x="7114032" y="1051560"/>
            <a:ext cx="3386839" cy="4947473"/>
            <a:chOff x="2422892" y="1117140"/>
            <a:chExt cx="3386839" cy="494747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310F98F-F849-4EC1-985B-0D96AE6C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6088" y="1117140"/>
              <a:ext cx="3383643" cy="2286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2FBB95-23DF-43F1-A6FA-D43350A1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2892" y="3778613"/>
              <a:ext cx="3383643" cy="2286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39FD23-CD68-45B1-BE20-9980B9B16C52}"/>
              </a:ext>
            </a:extLst>
          </p:cNvPr>
          <p:cNvGrpSpPr/>
          <p:nvPr/>
        </p:nvGrpSpPr>
        <p:grpSpPr>
          <a:xfrm>
            <a:off x="7114032" y="1051560"/>
            <a:ext cx="3385116" cy="4942790"/>
            <a:chOff x="5005723" y="1114056"/>
            <a:chExt cx="3385116" cy="49427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E86D9-7687-410F-AEA5-66492935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7196" y="1114056"/>
              <a:ext cx="3383643" cy="228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B6E248-1E6F-4920-8041-FB1605FD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5723" y="3770846"/>
              <a:ext cx="3383643" cy="2286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26D05A-4B67-43EA-9AAF-9849EC82B171}"/>
              </a:ext>
            </a:extLst>
          </p:cNvPr>
          <p:cNvGrpSpPr/>
          <p:nvPr/>
        </p:nvGrpSpPr>
        <p:grpSpPr>
          <a:xfrm>
            <a:off x="7116718" y="1048420"/>
            <a:ext cx="3390482" cy="4944729"/>
            <a:chOff x="7168687" y="1112117"/>
            <a:chExt cx="3390482" cy="49447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35D067-0B81-4576-AEB1-2A105B03D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8687" y="1112117"/>
              <a:ext cx="3383643" cy="228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2C85AB-468E-4EF5-8026-771D3CCE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5526" y="3770846"/>
              <a:ext cx="3383643" cy="228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A439EC6-74FE-405C-8F8E-BB91A56213AE}"/>
                  </a:ext>
                </a:extLst>
              </p:cNvPr>
              <p:cNvSpPr/>
              <p:nvPr/>
            </p:nvSpPr>
            <p:spPr>
              <a:xfrm>
                <a:off x="274789" y="4840143"/>
                <a:ext cx="6096000" cy="1788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𝑝𝑟𝑒𝑑𝑖𝑐𝑡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𝑐𝑜𝑛𝑐𝑎𝑡𝑒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𝑡𝑒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A439EC6-74FE-405C-8F8E-BB91A5621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89" y="4840143"/>
                <a:ext cx="6096000" cy="1788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36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7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121" grpId="0" animBg="1"/>
      <p:bldP spid="121" grpId="1" animBg="1"/>
      <p:bldP spid="121" grpId="2" animBg="1"/>
      <p:bldP spid="121" grpId="3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33" grpId="0" animBg="1"/>
      <p:bldP spid="133" grpId="1" animBg="1"/>
      <p:bldP spid="134" grpId="0" animBg="1"/>
      <p:bldP spid="135" grpId="0" animBg="1"/>
      <p:bldP spid="136" grpId="0" animBg="1"/>
      <p:bldP spid="137" grpId="0" animBg="1"/>
      <p:bldP spid="1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877A-7DB8-44BC-8BA8-F1EB9C24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1D3F-9DFA-42E8-8420-4FFEE8D4C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dirty="0"/>
              <a:t>Update prediction output weight with prediction error;</a:t>
            </a:r>
          </a:p>
          <a:p>
            <a:r>
              <a:rPr lang="en-US" dirty="0"/>
              <a:t>Update input and recurrent weights with target error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CC51E-1416-4EB3-8D4E-05A794746D21}"/>
              </a:ext>
            </a:extLst>
          </p:cNvPr>
          <p:cNvSpPr/>
          <p:nvPr/>
        </p:nvSpPr>
        <p:spPr>
          <a:xfrm>
            <a:off x="7274379" y="2152510"/>
            <a:ext cx="2078182" cy="1059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CORTEX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38B816-FB18-441A-98E9-7001B8BDE1FA}"/>
              </a:ext>
            </a:extLst>
          </p:cNvPr>
          <p:cNvCxnSpPr>
            <a:cxnSpLocks/>
          </p:cNvCxnSpPr>
          <p:nvPr/>
        </p:nvCxnSpPr>
        <p:spPr>
          <a:xfrm>
            <a:off x="9345634" y="2357726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B3E969-E2A1-411A-9CEF-18D0333BBF8D}"/>
              </a:ext>
            </a:extLst>
          </p:cNvPr>
          <p:cNvSpPr/>
          <p:nvPr/>
        </p:nvSpPr>
        <p:spPr>
          <a:xfrm>
            <a:off x="9844398" y="2221780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830642-7DB5-4B1D-8945-7E9AE8B1AABB}"/>
              </a:ext>
            </a:extLst>
          </p:cNvPr>
          <p:cNvSpPr/>
          <p:nvPr/>
        </p:nvSpPr>
        <p:spPr>
          <a:xfrm>
            <a:off x="9844398" y="3420630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7923DDA-551B-42C4-AEF7-A78B39ADB0D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352561" y="2984644"/>
            <a:ext cx="668483" cy="435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8207277-3453-4012-8D43-8DA744E9086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7274380" y="2984644"/>
            <a:ext cx="2570019" cy="629951"/>
          </a:xfrm>
          <a:prstGeom prst="bentConnector3">
            <a:avLst>
              <a:gd name="adj1" fmla="val 117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8798680-41BF-4D50-9AA9-9AD227ECAEB2}"/>
              </a:ext>
            </a:extLst>
          </p:cNvPr>
          <p:cNvCxnSpPr>
            <a:stCxn id="6" idx="0"/>
          </p:cNvCxnSpPr>
          <p:nvPr/>
        </p:nvCxnSpPr>
        <p:spPr>
          <a:xfrm rot="16200000" flipH="1" flipV="1">
            <a:off x="8579739" y="916420"/>
            <a:ext cx="135946" cy="2746665"/>
          </a:xfrm>
          <a:prstGeom prst="bentConnector4">
            <a:avLst>
              <a:gd name="adj1" fmla="val -310832"/>
              <a:gd name="adj2" fmla="val 131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133C87-4513-4B31-B269-E259C74AB111}"/>
              </a:ext>
            </a:extLst>
          </p:cNvPr>
          <p:cNvSpPr/>
          <p:nvPr/>
        </p:nvSpPr>
        <p:spPr>
          <a:xfrm>
            <a:off x="9844398" y="4106861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C222D2C-6F00-4335-A017-04B86152C613}"/>
              </a:ext>
            </a:extLst>
          </p:cNvPr>
          <p:cNvCxnSpPr>
            <a:stCxn id="11" idx="1"/>
            <a:endCxn id="4" idx="1"/>
          </p:cNvCxnSpPr>
          <p:nvPr/>
        </p:nvCxnSpPr>
        <p:spPr>
          <a:xfrm rot="10800000">
            <a:off x="7274380" y="2682447"/>
            <a:ext cx="2570019" cy="1618378"/>
          </a:xfrm>
          <a:prstGeom prst="bentConnector3">
            <a:avLst>
              <a:gd name="adj1" fmla="val 1336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0BFCBF-39C2-44E7-BB98-B7145F930C8C}"/>
              </a:ext>
            </a:extLst>
          </p:cNvPr>
          <p:cNvSpPr/>
          <p:nvPr/>
        </p:nvSpPr>
        <p:spPr>
          <a:xfrm>
            <a:off x="11202143" y="2790680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E5AA76-9EE2-4312-A87D-0B8752B53E1E}"/>
              </a:ext>
            </a:extLst>
          </p:cNvPr>
          <p:cNvSpPr/>
          <p:nvPr/>
        </p:nvSpPr>
        <p:spPr>
          <a:xfrm>
            <a:off x="11202143" y="3729753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B9FCF3-D56A-4979-9FA7-6316F2664257}"/>
              </a:ext>
            </a:extLst>
          </p:cNvPr>
          <p:cNvSpPr/>
          <p:nvPr/>
        </p:nvSpPr>
        <p:spPr>
          <a:xfrm>
            <a:off x="9504535" y="2275258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09E95E-A137-4778-B4B9-EACC9DB14D7A}"/>
              </a:ext>
            </a:extLst>
          </p:cNvPr>
          <p:cNvSpPr/>
          <p:nvPr/>
        </p:nvSpPr>
        <p:spPr>
          <a:xfrm>
            <a:off x="9502588" y="290303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BF3AFA-527D-4090-BE27-99DBB821A42E}"/>
              </a:ext>
            </a:extLst>
          </p:cNvPr>
          <p:cNvSpPr/>
          <p:nvPr/>
        </p:nvSpPr>
        <p:spPr>
          <a:xfrm>
            <a:off x="6948154" y="2275258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434C78-1F55-4434-8A3B-7A64775B838D}"/>
              </a:ext>
            </a:extLst>
          </p:cNvPr>
          <p:cNvSpPr/>
          <p:nvPr/>
        </p:nvSpPr>
        <p:spPr>
          <a:xfrm>
            <a:off x="6948153" y="259974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283751-33E8-48A8-9145-E36BE9FAD900}"/>
              </a:ext>
            </a:extLst>
          </p:cNvPr>
          <p:cNvSpPr/>
          <p:nvPr/>
        </p:nvSpPr>
        <p:spPr>
          <a:xfrm>
            <a:off x="6948154" y="291730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A8F5ED-2888-4B2F-A996-E7C2BE544B28}"/>
              </a:ext>
            </a:extLst>
          </p:cNvPr>
          <p:cNvSpPr/>
          <p:nvPr/>
        </p:nvSpPr>
        <p:spPr>
          <a:xfrm>
            <a:off x="8075237" y="2443120"/>
            <a:ext cx="476465" cy="476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7E0C125-58B2-48F5-817D-0508D38E3B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76908" y="2975576"/>
            <a:ext cx="1004454" cy="50699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17C1166-C70F-400C-9CF5-68C55F31C61E}"/>
              </a:ext>
            </a:extLst>
          </p:cNvPr>
          <p:cNvCxnSpPr>
            <a:cxnSpLocks/>
          </p:cNvCxnSpPr>
          <p:nvPr/>
        </p:nvCxnSpPr>
        <p:spPr>
          <a:xfrm rot="10800000">
            <a:off x="10177997" y="3680614"/>
            <a:ext cx="1031073" cy="176210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8A62238-2C28-4B23-81C6-572FB083836F}"/>
              </a:ext>
            </a:extLst>
          </p:cNvPr>
          <p:cNvCxnSpPr>
            <a:cxnSpLocks/>
            <a:stCxn id="7" idx="0"/>
            <a:endCxn id="4" idx="3"/>
          </p:cNvCxnSpPr>
          <p:nvPr/>
        </p:nvCxnSpPr>
        <p:spPr>
          <a:xfrm rot="16200000" flipV="1">
            <a:off x="9317712" y="2717297"/>
            <a:ext cx="738183" cy="668483"/>
          </a:xfrm>
          <a:prstGeom prst="bentConnector2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D35810-E724-4045-B811-794AEABFAE8C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286291" y="2354539"/>
            <a:ext cx="2066270" cy="327908"/>
          </a:xfrm>
          <a:prstGeom prst="bentConnector3">
            <a:avLst>
              <a:gd name="adj1" fmla="val 5004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6F074F1-8BBC-4126-8F08-D2F32701390D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7260521" y="2682447"/>
            <a:ext cx="2092040" cy="297966"/>
          </a:xfrm>
          <a:prstGeom prst="bentConnector5">
            <a:avLst>
              <a:gd name="adj1" fmla="val 49016"/>
              <a:gd name="adj2" fmla="val 99670"/>
              <a:gd name="adj3" fmla="val 9966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6A2DDBB-C45E-4493-8BC9-7D6E85D5CDA0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7274379" y="2682447"/>
            <a:ext cx="2078182" cy="12700"/>
          </a:xfrm>
          <a:prstGeom prst="bentConnector5">
            <a:avLst>
              <a:gd name="adj1" fmla="val 28810"/>
              <a:gd name="adj2" fmla="val 7016"/>
              <a:gd name="adj3" fmla="val 80410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D84F806-12D2-4A0D-AB52-DF66639726CA}"/>
              </a:ext>
            </a:extLst>
          </p:cNvPr>
          <p:cNvSpPr/>
          <p:nvPr/>
        </p:nvSpPr>
        <p:spPr>
          <a:xfrm>
            <a:off x="9505763" y="2274971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6144A2-BC6C-4379-B4EE-2CC473671008}"/>
              </a:ext>
            </a:extLst>
          </p:cNvPr>
          <p:cNvSpPr/>
          <p:nvPr/>
        </p:nvSpPr>
        <p:spPr>
          <a:xfrm>
            <a:off x="9503816" y="2902746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68F1C0-404C-4D0D-A390-B38ABF32363D}"/>
              </a:ext>
            </a:extLst>
          </p:cNvPr>
          <p:cNvSpPr/>
          <p:nvPr/>
        </p:nvSpPr>
        <p:spPr>
          <a:xfrm>
            <a:off x="6949382" y="2274971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0C4A55-4C02-45BB-91DA-4E2D0AAC670B}"/>
              </a:ext>
            </a:extLst>
          </p:cNvPr>
          <p:cNvSpPr/>
          <p:nvPr/>
        </p:nvSpPr>
        <p:spPr>
          <a:xfrm>
            <a:off x="6949381" y="259945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BAD9B0-EEC0-43D2-BF2D-48F1783F9813}"/>
              </a:ext>
            </a:extLst>
          </p:cNvPr>
          <p:cNvSpPr/>
          <p:nvPr/>
        </p:nvSpPr>
        <p:spPr>
          <a:xfrm>
            <a:off x="6949382" y="291701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9AE640-1CC1-4862-879E-D55478AB2A3B}"/>
              </a:ext>
            </a:extLst>
          </p:cNvPr>
          <p:cNvSpPr/>
          <p:nvPr/>
        </p:nvSpPr>
        <p:spPr>
          <a:xfrm>
            <a:off x="8076465" y="2442833"/>
            <a:ext cx="476465" cy="4764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D7E34BE-D8EC-4C3F-88DE-EA6FE940924B}"/>
              </a:ext>
            </a:extLst>
          </p:cNvPr>
          <p:cNvCxnSpPr>
            <a:cxnSpLocks/>
          </p:cNvCxnSpPr>
          <p:nvPr/>
        </p:nvCxnSpPr>
        <p:spPr>
          <a:xfrm>
            <a:off x="7260521" y="3131133"/>
            <a:ext cx="2583877" cy="360503"/>
          </a:xfrm>
          <a:prstGeom prst="bentConnector3">
            <a:avLst>
              <a:gd name="adj1" fmla="val -14756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4E2770D-3245-465E-B661-D1F4903C0335}"/>
              </a:ext>
            </a:extLst>
          </p:cNvPr>
          <p:cNvSpPr/>
          <p:nvPr/>
        </p:nvSpPr>
        <p:spPr>
          <a:xfrm>
            <a:off x="9505763" y="2276116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Sort 45">
            <a:extLst>
              <a:ext uri="{FF2B5EF4-FFF2-40B4-BE49-F238E27FC236}">
                <a16:creationId xmlns:a16="http://schemas.microsoft.com/office/drawing/2014/main" id="{38D5ABCB-80D4-49B1-9100-5DC1E0DFFD23}"/>
              </a:ext>
            </a:extLst>
          </p:cNvPr>
          <p:cNvSpPr/>
          <p:nvPr/>
        </p:nvSpPr>
        <p:spPr>
          <a:xfrm rot="5400000">
            <a:off x="8203719" y="1630720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lowchart: Sort 46">
            <a:extLst>
              <a:ext uri="{FF2B5EF4-FFF2-40B4-BE49-F238E27FC236}">
                <a16:creationId xmlns:a16="http://schemas.microsoft.com/office/drawing/2014/main" id="{C9202DF0-493D-4915-B96E-7B2CEA0CCCB7}"/>
              </a:ext>
            </a:extLst>
          </p:cNvPr>
          <p:cNvSpPr/>
          <p:nvPr/>
        </p:nvSpPr>
        <p:spPr>
          <a:xfrm rot="5400000">
            <a:off x="8203719" y="3450382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2FEC49D-0EA5-4DA8-BA9E-6B65889D6349}"/>
              </a:ext>
            </a:extLst>
          </p:cNvPr>
          <p:cNvCxnSpPr>
            <a:cxnSpLocks/>
            <a:stCxn id="7" idx="0"/>
            <a:endCxn id="34" idx="0"/>
          </p:cNvCxnSpPr>
          <p:nvPr/>
        </p:nvCxnSpPr>
        <p:spPr>
          <a:xfrm rot="16200000" flipV="1">
            <a:off x="9544293" y="2943879"/>
            <a:ext cx="517884" cy="435618"/>
          </a:xfrm>
          <a:prstGeom prst="bentConnector3">
            <a:avLst>
              <a:gd name="adj1" fmla="val 12541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886654-D931-4AD3-B5B9-0CE4526C3BF6}"/>
                  </a:ext>
                </a:extLst>
              </p:cNvPr>
              <p:cNvSpPr/>
              <p:nvPr/>
            </p:nvSpPr>
            <p:spPr>
              <a:xfrm>
                <a:off x="6824792" y="4692376"/>
                <a:ext cx="4447628" cy="871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886654-D931-4AD3-B5B9-0CE4526C3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92" y="4692376"/>
                <a:ext cx="4447628" cy="871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27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B356-E68B-4503-9704-B0FA991C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from scratch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8B22D9-5E36-4A14-857B-83EE2C6AB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3" y="1978526"/>
            <a:ext cx="5486411" cy="365760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66DFD-C466-4196-946C-D8A463E3F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4" y="1978526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083A7-9E71-4411-AE85-A1E4662F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019552"/>
            <a:ext cx="2981325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6FED9-232D-4A8B-8BFA-9B78C7A0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337" y="4019552"/>
            <a:ext cx="2962275" cy="2609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87B74-5A52-4032-AC90-8EC70D5F7D77}"/>
              </a:ext>
            </a:extLst>
          </p:cNvPr>
          <p:cNvSpPr txBox="1"/>
          <p:nvPr/>
        </p:nvSpPr>
        <p:spPr>
          <a:xfrm>
            <a:off x="8590035" y="370953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A2B54-5EA7-44C0-9850-936F4B216766}"/>
              </a:ext>
            </a:extLst>
          </p:cNvPr>
          <p:cNvSpPr txBox="1"/>
          <p:nvPr/>
        </p:nvSpPr>
        <p:spPr>
          <a:xfrm>
            <a:off x="5807002" y="706648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383B0-D4F9-4A0A-AAA5-65D1E5D5F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362" y="1016557"/>
            <a:ext cx="2971800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59D27-32D7-4F2A-AC88-3D10211E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162" y="1011795"/>
            <a:ext cx="2962275" cy="2609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B2F23-ABD6-472E-823B-ECBFF6D8CDD2}"/>
              </a:ext>
            </a:extLst>
          </p:cNvPr>
          <p:cNvSpPr txBox="1"/>
          <p:nvPr/>
        </p:nvSpPr>
        <p:spPr>
          <a:xfrm>
            <a:off x="8590035" y="697298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9F1E3-8D65-49EF-90D5-300F0164A55E}"/>
              </a:ext>
            </a:extLst>
          </p:cNvPr>
          <p:cNvSpPr txBox="1"/>
          <p:nvPr/>
        </p:nvSpPr>
        <p:spPr>
          <a:xfrm>
            <a:off x="6049457" y="3733347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015CB9-BCEE-42F0-B913-C99D22B71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Training from scratch</a:t>
            </a:r>
          </a:p>
        </p:txBody>
      </p:sp>
    </p:spTree>
    <p:extLst>
      <p:ext uri="{BB962C8B-B14F-4D97-AF65-F5344CB8AC3E}">
        <p14:creationId xmlns:p14="http://schemas.microsoft.com/office/powerpoint/2010/main" val="195616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C111-10FA-438A-A130-EEB850E4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analysis on neural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53C16-5DB9-4ACC-B7B6-68220432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DDF17-362A-4114-A0B7-52323A2D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88" y="1894149"/>
            <a:ext cx="4191955" cy="4064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B81D6-3A4F-4250-91F5-AC93915F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543" y="1881446"/>
            <a:ext cx="4268172" cy="40776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40D7B1-EDC7-4F83-AF96-92B7A9EE3B12}"/>
              </a:ext>
            </a:extLst>
          </p:cNvPr>
          <p:cNvCxnSpPr/>
          <p:nvPr/>
        </p:nvCxnSpPr>
        <p:spPr>
          <a:xfrm>
            <a:off x="7807036" y="2417618"/>
            <a:ext cx="0" cy="3054927"/>
          </a:xfrm>
          <a:prstGeom prst="line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B953BF-0A2E-4F48-A6ED-EC78B08034AC}"/>
              </a:ext>
            </a:extLst>
          </p:cNvPr>
          <p:cNvCxnSpPr/>
          <p:nvPr/>
        </p:nvCxnSpPr>
        <p:spPr>
          <a:xfrm flipH="1">
            <a:off x="6026727" y="2417618"/>
            <a:ext cx="1766455" cy="0"/>
          </a:xfrm>
          <a:prstGeom prst="line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9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709C-EED7-46A6-9F55-F05203FD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671E-8628-43E7-805D-E938C690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918D6-B37B-4E6C-A0C7-BF57E4AC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87" y="751455"/>
            <a:ext cx="2981325" cy="261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B731-E5EF-44B4-AF92-23411A7E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24" y="751455"/>
            <a:ext cx="2962275" cy="260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7F17F-2783-4FD2-95A6-E6E1866712B7}"/>
              </a:ext>
            </a:extLst>
          </p:cNvPr>
          <p:cNvSpPr txBox="1"/>
          <p:nvPr/>
        </p:nvSpPr>
        <p:spPr>
          <a:xfrm>
            <a:off x="4154575" y="46525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DDFFB-75FE-49C4-9DF4-16A91A6F36AD}"/>
              </a:ext>
            </a:extLst>
          </p:cNvPr>
          <p:cNvSpPr txBox="1"/>
          <p:nvPr/>
        </p:nvSpPr>
        <p:spPr>
          <a:xfrm>
            <a:off x="1722344" y="465250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0FD48-B100-4189-B934-57E9EEB3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12" y="3902075"/>
            <a:ext cx="2971800" cy="259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5DAFA-9067-4AF0-B653-92990B897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812" y="3902075"/>
            <a:ext cx="3000375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8E18C-0C83-4800-B03C-A4CE34AB1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99" y="3897386"/>
            <a:ext cx="2952750" cy="2581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857481-3AC6-4528-9AD3-074CFAE4D3AB}"/>
              </a:ext>
            </a:extLst>
          </p:cNvPr>
          <p:cNvSpPr txBox="1"/>
          <p:nvPr/>
        </p:nvSpPr>
        <p:spPr>
          <a:xfrm>
            <a:off x="1207787" y="358247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5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08EFD-CC82-4106-907E-BAFA45CF17E3}"/>
              </a:ext>
            </a:extLst>
          </p:cNvPr>
          <p:cNvSpPr txBox="1"/>
          <p:nvPr/>
        </p:nvSpPr>
        <p:spPr>
          <a:xfrm>
            <a:off x="4205399" y="3577783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3 factors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595D5-D72B-4B3D-B062-E9DEC6270341}"/>
              </a:ext>
            </a:extLst>
          </p:cNvPr>
          <p:cNvSpPr txBox="1"/>
          <p:nvPr/>
        </p:nvSpPr>
        <p:spPr>
          <a:xfrm>
            <a:off x="7173086" y="3577783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2 factors</a:t>
            </a:r>
          </a:p>
        </p:txBody>
      </p:sp>
    </p:spTree>
    <p:extLst>
      <p:ext uri="{BB962C8B-B14F-4D97-AF65-F5344CB8AC3E}">
        <p14:creationId xmlns:p14="http://schemas.microsoft.com/office/powerpoint/2010/main" val="30783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67DA-B944-40BF-A61E-DD6CCA6A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D705-4579-46A2-9A09-ACB9EFFE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448D6-AB7F-4B2C-BD50-CDA952FE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68" y="69801"/>
            <a:ext cx="5097677" cy="6289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6A6C1-CC52-4B77-8B74-9299C394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46" y="-5235"/>
            <a:ext cx="58299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F41D81-F1AF-4357-A42C-0E2DB2F272C8}"/>
              </a:ext>
            </a:extLst>
          </p:cNvPr>
          <p:cNvSpPr/>
          <p:nvPr/>
        </p:nvSpPr>
        <p:spPr>
          <a:xfrm>
            <a:off x="5994362" y="6492875"/>
            <a:ext cx="2617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Ref: Yu, Batista, etc. Nature, 2014</a:t>
            </a:r>
          </a:p>
        </p:txBody>
      </p:sp>
    </p:spTree>
    <p:extLst>
      <p:ext uri="{BB962C8B-B14F-4D97-AF65-F5344CB8AC3E}">
        <p14:creationId xmlns:p14="http://schemas.microsoft.com/office/powerpoint/2010/main" val="129615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CBD4-3AD1-4B22-8198-EEBFC0F4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4DF93-5CC0-4DDD-9AF3-6474217D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9386"/>
            <a:ext cx="4230064" cy="4230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C4A88-285C-4552-97B6-C878F946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33" y="1853545"/>
            <a:ext cx="4061381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9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DB56-3EC6-43E7-96C6-171C765D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Firing rates have cos tuning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2A28-F50D-4815-B9AA-7437F2AD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0ACF9-FEC3-4154-B43F-75E34B7B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44188" cy="317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C88F9-6E36-47EE-B799-7D11A8A2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49" y="1825625"/>
            <a:ext cx="3073992" cy="30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7E27-5625-404E-B746-A91E1179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E92BE5B-F673-4D29-9FA7-FFDC56A06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4224"/>
            <a:ext cx="5538775" cy="3095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797153-BE00-4F2F-B243-F02708EAE950}"/>
              </a:ext>
            </a:extLst>
          </p:cNvPr>
          <p:cNvSpPr/>
          <p:nvPr/>
        </p:nvSpPr>
        <p:spPr>
          <a:xfrm>
            <a:off x="5856146" y="4426768"/>
            <a:ext cx="2617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Ref: Yu, Batista, etc. Nature,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A3B6-4E47-4358-89B4-DF9BAF8BBDEB}"/>
                  </a:ext>
                </a:extLst>
              </p:cNvPr>
              <p:cNvSpPr txBox="1"/>
              <p:nvPr/>
            </p:nvSpPr>
            <p:spPr>
              <a:xfrm>
                <a:off x="942321" y="4753497"/>
                <a:ext cx="4591257" cy="930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A3B6-4E47-4358-89B4-DF9BAF8B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21" y="4753497"/>
                <a:ext cx="4591257" cy="930768"/>
              </a:xfrm>
              <a:prstGeom prst="rect">
                <a:avLst/>
              </a:prstGeom>
              <a:blipFill>
                <a:blip r:embed="rId4"/>
                <a:stretch>
                  <a:fillRect t="-197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6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243F-3109-47DC-9B94-96170833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Firing rates have cos tuning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F666-2192-4191-8D1C-805D7BB7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D3F08-D21D-4D1D-8077-8EBA34D6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8696"/>
            <a:ext cx="3251746" cy="3043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1071E7-8501-4102-97D2-324DB9DCB808}"/>
              </a:ext>
            </a:extLst>
          </p:cNvPr>
          <p:cNvSpPr/>
          <p:nvPr/>
        </p:nvSpPr>
        <p:spPr>
          <a:xfrm>
            <a:off x="1282411" y="2315982"/>
            <a:ext cx="2555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Ref: Moran, Schwartz. APS, 1999</a:t>
            </a:r>
          </a:p>
        </p:txBody>
      </p:sp>
    </p:spTree>
    <p:extLst>
      <p:ext uri="{BB962C8B-B14F-4D97-AF65-F5344CB8AC3E}">
        <p14:creationId xmlns:p14="http://schemas.microsoft.com/office/powerpoint/2010/main" val="331219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1890-3D21-41E5-BBD4-D4A9529C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3EAB-3AEA-42F2-8AED-AB1370A7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E1A47-F58B-434F-862B-0110E1CB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20153"/>
            <a:ext cx="5386027" cy="3556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B0AAC-71FE-474C-934B-D8E42681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3" y="2620153"/>
            <a:ext cx="5386027" cy="3556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7EFC2-B3A9-426A-B727-823C1CA65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071" y="536439"/>
            <a:ext cx="4316784" cy="17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9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B821-AA79-484A-8E71-8CC02A12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EF8AF1-86F0-432A-A614-A67259A8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59" y="371193"/>
            <a:ext cx="4572009" cy="2073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88BFA7-B92D-4A2B-8AD0-C245EA4B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2" y="365125"/>
            <a:ext cx="3057307" cy="2079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B8699-C3FF-4EE4-A20A-DE0C53F3B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7" y="2445032"/>
            <a:ext cx="4420776" cy="4420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5C244-B3B0-4146-9853-C151E2819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6" y="2462490"/>
            <a:ext cx="4403318" cy="44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8264-1A8D-4014-8BE1-85D15B30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within-manifold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D1E5-F315-4AC4-90FB-B5DEC70C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84032-8443-406B-B68D-2E4C8926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8" y="2112453"/>
            <a:ext cx="4941426" cy="337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8BF47-2F52-418E-AED5-592E8BFA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04" y="1825625"/>
            <a:ext cx="5386027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0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perturbation,</a:t>
            </a:r>
            <a:br>
              <a:rPr lang="en-US" dirty="0"/>
            </a:br>
            <a:r>
              <a:rPr lang="en-US" dirty="0"/>
              <a:t>Before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B332C-8E0C-477A-9E56-081FFDD5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36" y="721701"/>
            <a:ext cx="3000375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F03D9-B3C4-48AF-97A3-F153BD372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11" y="731226"/>
            <a:ext cx="2971800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30298-D198-4C82-9E45-F1C7563C3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411" y="3696965"/>
            <a:ext cx="2971800" cy="263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E3C3A-4840-4BDE-9721-F982BF185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211" y="3696965"/>
            <a:ext cx="3009900" cy="259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</p:spTree>
    <p:extLst>
      <p:ext uri="{BB962C8B-B14F-4D97-AF65-F5344CB8AC3E}">
        <p14:creationId xmlns:p14="http://schemas.microsoft.com/office/powerpoint/2010/main" val="55349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perturbation,</a:t>
            </a:r>
            <a:br>
              <a:rPr lang="en-US" dirty="0"/>
            </a:br>
            <a:r>
              <a:rPr lang="en-US" dirty="0"/>
              <a:t>After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D85B6-98A2-46FA-8959-348A8050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86" y="763864"/>
            <a:ext cx="2981325" cy="2609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E1FB6-1D07-4E35-9274-6166764D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457" y="782914"/>
            <a:ext cx="2990850" cy="259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3A3473-1C88-42F5-881B-990D8C5C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886" y="3696965"/>
            <a:ext cx="2990850" cy="265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EF63F7-2B04-4B00-A4B2-F27F651F5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736" y="3770506"/>
            <a:ext cx="29908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training, </a:t>
            </a:r>
            <a:br>
              <a:rPr lang="en-US" dirty="0"/>
            </a:br>
            <a:r>
              <a:rPr lang="en-US" dirty="0"/>
              <a:t>first trial of washout block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F9AC8-81C2-4361-81D9-2854059C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61" y="3746694"/>
            <a:ext cx="2962275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DDB75-437A-4C84-BFC5-0EE2EA48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11" y="3742830"/>
            <a:ext cx="2981325" cy="259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B3F1-498A-42E4-A16E-1AF57DD2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61" y="747671"/>
            <a:ext cx="2971800" cy="261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B884A-AE1F-4D0B-8CA2-145491847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261" y="773071"/>
            <a:ext cx="29718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B3CA-351C-4F30-A81B-0835CF09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 for the movement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8C13-FF8A-42AF-A403-38FD2779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Cursor movement decoded with intuitive mapping can be treated as intended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811E8-7FFD-4A1F-86BF-A222CF53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519" y="3485198"/>
            <a:ext cx="2971800" cy="263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27066-1F32-4637-A2AD-FFEDCF200CCF}"/>
              </a:ext>
            </a:extLst>
          </p:cNvPr>
          <p:cNvSpPr txBox="1"/>
          <p:nvPr/>
        </p:nvSpPr>
        <p:spPr>
          <a:xfrm>
            <a:off x="3880658" y="2909452"/>
            <a:ext cx="39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Cursor movement </a:t>
            </a:r>
          </a:p>
          <a:p>
            <a:pPr algn="ctr"/>
            <a:r>
              <a:rPr lang="en-US" dirty="0"/>
              <a:t>After perturbation before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85D08-8070-4BD2-9DB5-F4FB1B38F31A}"/>
              </a:ext>
            </a:extLst>
          </p:cNvPr>
          <p:cNvSpPr txBox="1"/>
          <p:nvPr/>
        </p:nvSpPr>
        <p:spPr>
          <a:xfrm>
            <a:off x="7508276" y="2899927"/>
            <a:ext cx="39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Cursor movement</a:t>
            </a:r>
          </a:p>
          <a:p>
            <a:pPr algn="ctr"/>
            <a:r>
              <a:rPr lang="en-US" dirty="0"/>
              <a:t>After learning, washout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C0490-1A82-4107-BEBC-957D44DA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45" y="3485198"/>
            <a:ext cx="2962275" cy="262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03A00-83D4-46F5-976D-DB9162F53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7" y="3504248"/>
            <a:ext cx="2981325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95DD9-073B-45E8-B6D1-109FE547BDE1}"/>
              </a:ext>
            </a:extLst>
          </p:cNvPr>
          <p:cNvSpPr txBox="1"/>
          <p:nvPr/>
        </p:nvSpPr>
        <p:spPr>
          <a:xfrm>
            <a:off x="453218" y="2909452"/>
            <a:ext cx="39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Cursor movement</a:t>
            </a:r>
          </a:p>
          <a:p>
            <a:pPr algn="ctr"/>
            <a:r>
              <a:rPr lang="en-US" dirty="0"/>
              <a:t>Before perturbation</a:t>
            </a:r>
          </a:p>
        </p:txBody>
      </p:sp>
    </p:spTree>
    <p:extLst>
      <p:ext uri="{BB962C8B-B14F-4D97-AF65-F5344CB8AC3E}">
        <p14:creationId xmlns:p14="http://schemas.microsoft.com/office/powerpoint/2010/main" val="43797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0544-ADEE-4EAA-94FB-48F9C1BB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explained by the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6ECB-3154-4533-B107-34EBE347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4A0552-C47D-442F-AF14-D34D2498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263" y="2268970"/>
            <a:ext cx="3432537" cy="31260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862831-9920-41AE-9B58-E2552E2C8C9C}"/>
              </a:ext>
            </a:extLst>
          </p:cNvPr>
          <p:cNvGrpSpPr/>
          <p:nvPr/>
        </p:nvGrpSpPr>
        <p:grpSpPr>
          <a:xfrm>
            <a:off x="900546" y="2484071"/>
            <a:ext cx="6275825" cy="2536888"/>
            <a:chOff x="838200" y="2414798"/>
            <a:chExt cx="6275825" cy="25368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E51641-84EC-4133-B1DE-25622B8F878E}"/>
                </a:ext>
              </a:extLst>
            </p:cNvPr>
            <p:cNvGrpSpPr/>
            <p:nvPr/>
          </p:nvGrpSpPr>
          <p:grpSpPr>
            <a:xfrm>
              <a:off x="838200" y="2758819"/>
              <a:ext cx="6275825" cy="2192867"/>
              <a:chOff x="838200" y="2192097"/>
              <a:chExt cx="6151134" cy="206678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EA5064-AC81-4A06-9085-AB414CB95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2192097"/>
                <a:ext cx="3075567" cy="20667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8721868-9F82-4E0E-B36C-2B5ACF69A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3767" y="2192097"/>
                <a:ext cx="3075567" cy="206678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8613CF-DF00-4673-BA30-D66D66C437A1}"/>
                </a:ext>
              </a:extLst>
            </p:cNvPr>
            <p:cNvSpPr txBox="1"/>
            <p:nvPr/>
          </p:nvSpPr>
          <p:spPr>
            <a:xfrm>
              <a:off x="1653286" y="2414798"/>
              <a:ext cx="1620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 learning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9B27A-C889-45E8-BB41-4A29F5B4BCD4}"/>
                </a:ext>
              </a:extLst>
            </p:cNvPr>
            <p:cNvSpPr txBox="1"/>
            <p:nvPr/>
          </p:nvSpPr>
          <p:spPr>
            <a:xfrm>
              <a:off x="4871318" y="2416208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learning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887A33-B9B8-4455-92B3-3BA6FB704969}"/>
              </a:ext>
            </a:extLst>
          </p:cNvPr>
          <p:cNvCxnSpPr>
            <a:cxnSpLocks/>
          </p:cNvCxnSpPr>
          <p:nvPr/>
        </p:nvCxnSpPr>
        <p:spPr>
          <a:xfrm flipH="1">
            <a:off x="8395855" y="5020959"/>
            <a:ext cx="2867891" cy="0"/>
          </a:xfrm>
          <a:prstGeom prst="line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9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CAD7-0174-4556-8607-2E74AD7C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2FE0-61C3-476C-B15D-C1D5FD8E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8E51-36E8-41AC-8201-EB28E21D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438650" cy="33432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F8D6B6-7EE6-41F1-9F9D-84DCE69F8C10}"/>
              </a:ext>
            </a:extLst>
          </p:cNvPr>
          <p:cNvCxnSpPr>
            <a:cxnSpLocks/>
          </p:cNvCxnSpPr>
          <p:nvPr/>
        </p:nvCxnSpPr>
        <p:spPr>
          <a:xfrm flipH="1">
            <a:off x="1530928" y="3441542"/>
            <a:ext cx="3636817" cy="0"/>
          </a:xfrm>
          <a:prstGeom prst="line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6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9DE3-0E0E-4EB7-83EB-7BF0C12F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DF78B-371A-43A8-B14B-6D280ABA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D291511-7F5F-4FB1-B499-B32533F1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569"/>
            <a:ext cx="6075218" cy="50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0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18F0-8321-4B46-8621-EE9B9B5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</a:t>
            </a:r>
            <a:r>
              <a:rPr lang="en-US" altLang="zh-CN" dirty="0"/>
              <a:t>outside</a:t>
            </a:r>
            <a:r>
              <a:rPr lang="en-US" dirty="0"/>
              <a:t>-manifold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5772-AF17-45B5-A373-D04E89A64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D3DC5-3049-414D-BBB3-BDDF4D4E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8" y="2036514"/>
            <a:ext cx="4941426" cy="3378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9663C-478E-44D8-938B-B5AF61BB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34" y="1858674"/>
            <a:ext cx="5386027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4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perturbation,</a:t>
            </a:r>
            <a:br>
              <a:rPr lang="en-US" dirty="0"/>
            </a:br>
            <a:r>
              <a:rPr lang="en-US" dirty="0"/>
              <a:t>Before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1AB3F-66E3-4993-AE0D-5AB474A1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45" y="3687440"/>
            <a:ext cx="2962275" cy="2600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F0D74-13A6-44E9-AFFD-6B3027DB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11" y="3707352"/>
            <a:ext cx="2981325" cy="2581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51E86-78A4-45B5-8F45-00C8FD4A5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45" y="731226"/>
            <a:ext cx="2962275" cy="262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CC3FE-D1DE-4B47-8DF2-C4068E4E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211" y="784855"/>
            <a:ext cx="29527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perturbation,</a:t>
            </a:r>
            <a:br>
              <a:rPr lang="en-US" dirty="0"/>
            </a:br>
            <a:r>
              <a:rPr lang="en-US" dirty="0"/>
              <a:t>After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9581C-6EB2-49D3-A4C0-10FCF808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996" y="3746694"/>
            <a:ext cx="297180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54C94-5C68-42D8-8750-12A5041C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211" y="3756219"/>
            <a:ext cx="29718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6599D-58B8-4FCB-A7DB-0988C0C3C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936" y="815694"/>
            <a:ext cx="2962275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D7AE7-49D7-4420-BAE1-2F427B87F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231" y="798002"/>
            <a:ext cx="29718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9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0549-5645-4A4C-9D3C-B4E4995D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Outside-manifold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D868-022E-4C2E-9409-7E7987A1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training, </a:t>
            </a:r>
            <a:br>
              <a:rPr lang="en-US" dirty="0"/>
            </a:br>
            <a:r>
              <a:rPr lang="en-US" dirty="0"/>
              <a:t>first trial of washout block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B39C5-06AE-4564-95CD-F94AF167B862}"/>
              </a:ext>
            </a:extLst>
          </p:cNvPr>
          <p:cNvSpPr txBox="1"/>
          <p:nvPr/>
        </p:nvSpPr>
        <p:spPr>
          <a:xfrm>
            <a:off x="8797853" y="3377362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B54B9-F025-4D20-AC5F-D02EB26625B7}"/>
              </a:ext>
            </a:extLst>
          </p:cNvPr>
          <p:cNvSpPr txBox="1"/>
          <p:nvPr/>
        </p:nvSpPr>
        <p:spPr>
          <a:xfrm>
            <a:off x="6014820" y="37447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movement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8D2F5-3937-400F-AF37-FAF3900BF328}"/>
              </a:ext>
            </a:extLst>
          </p:cNvPr>
          <p:cNvSpPr txBox="1"/>
          <p:nvPr/>
        </p:nvSpPr>
        <p:spPr>
          <a:xfrm>
            <a:off x="8797853" y="365125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using 10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D6683-87C0-4364-93B7-BB4AE46FC339}"/>
              </a:ext>
            </a:extLst>
          </p:cNvPr>
          <p:cNvSpPr txBox="1"/>
          <p:nvPr/>
        </p:nvSpPr>
        <p:spPr>
          <a:xfrm>
            <a:off x="6257275" y="3401174"/>
            <a:ext cx="392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780AC-C13C-49D2-B255-050AD1AB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698" y="781579"/>
            <a:ext cx="297180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69DAA-A71C-4E48-9E22-53B4E52B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30" y="781579"/>
            <a:ext cx="2962275" cy="257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C6852-5E4D-4C8B-AF98-AFFD1F489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98" y="3762803"/>
            <a:ext cx="2971800" cy="257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E66F9-367C-4DFA-AC4F-197B9FE0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536" y="3746694"/>
            <a:ext cx="2971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8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0544-ADEE-4EAA-94FB-48F9C1BB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explained by the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6ECB-3154-4533-B107-34EBE347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613CF-DF00-4673-BA30-D66D66C437A1}"/>
              </a:ext>
            </a:extLst>
          </p:cNvPr>
          <p:cNvSpPr txBox="1"/>
          <p:nvPr/>
        </p:nvSpPr>
        <p:spPr>
          <a:xfrm>
            <a:off x="1931077" y="2421250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9B27A-C889-45E8-BB41-4A29F5B4BCD4}"/>
              </a:ext>
            </a:extLst>
          </p:cNvPr>
          <p:cNvSpPr txBox="1"/>
          <p:nvPr/>
        </p:nvSpPr>
        <p:spPr>
          <a:xfrm>
            <a:off x="5017425" y="2431477"/>
            <a:ext cx="147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68DDE-9432-4322-887D-4567BD41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12" y="2794692"/>
            <a:ext cx="3087227" cy="2074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74F99-B86D-4C00-9B42-3E3758EE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75" y="2790582"/>
            <a:ext cx="3087226" cy="20746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1F989-F37A-47A6-8A6C-3F63C99365A1}"/>
              </a:ext>
            </a:extLst>
          </p:cNvPr>
          <p:cNvGrpSpPr/>
          <p:nvPr/>
        </p:nvGrpSpPr>
        <p:grpSpPr>
          <a:xfrm>
            <a:off x="7585214" y="2273927"/>
            <a:ext cx="3351684" cy="3107925"/>
            <a:chOff x="7866057" y="2127124"/>
            <a:chExt cx="3351684" cy="3107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748F44-3983-46A2-B47A-8CD6FDE2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057" y="2127124"/>
              <a:ext cx="3351684" cy="310792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887A33-B9B8-4455-92B3-3BA6FB704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7193" y="4865198"/>
              <a:ext cx="2867891" cy="0"/>
            </a:xfrm>
            <a:prstGeom prst="line">
              <a:avLst/>
            </a:prstGeom>
            <a:ln w="254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7985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0A0F-A4D7-4E80-94E0-FEB23FBD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step learning: </a:t>
            </a:r>
            <a:br>
              <a:rPr lang="en-US" dirty="0"/>
            </a:br>
            <a:r>
              <a:rPr lang="en-US" dirty="0"/>
              <a:t>first prediction, then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40C8-00C6-46DF-946C-D7E0F3B8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B6F36-30D8-48C3-8635-235F23EA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74" y="2203195"/>
            <a:ext cx="4941426" cy="337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00D67-77BC-43EA-9882-4BDCF801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3195"/>
            <a:ext cx="4941426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C7AE-231B-4189-9BEA-F75099B0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DE937-981E-4291-88DC-AAC0BB9D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prediction: animals learn to adapt to perturbation by first generating a comprehensive estimation of the BCI readout, then generating activity suitable to this estimated readout and desired movement.</a:t>
            </a:r>
          </a:p>
          <a:p>
            <a:r>
              <a:rPr lang="en-US" dirty="0"/>
              <a:t>Hypothesis: For the outside manifold part of the perturbation, it is difficult for the activity to find the decoding manifold, hence hard to make an accurate prediction of the readout</a:t>
            </a:r>
          </a:p>
        </p:txBody>
      </p:sp>
    </p:spTree>
    <p:extLst>
      <p:ext uri="{BB962C8B-B14F-4D97-AF65-F5344CB8AC3E}">
        <p14:creationId xmlns:p14="http://schemas.microsoft.com/office/powerpoint/2010/main" val="3971760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F485-C637-4967-888E-2F978638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B6F1-0FB8-418C-972E-70EFA6A14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two step learning hypothesis</a:t>
            </a:r>
          </a:p>
          <a:p>
            <a:r>
              <a:rPr lang="en-US" dirty="0"/>
              <a:t>Explore alternative architectures, without constraining how the updates are made</a:t>
            </a:r>
          </a:p>
          <a:p>
            <a:r>
              <a:rPr lang="en-US" dirty="0"/>
              <a:t>Test reassociation hypothesis</a:t>
            </a:r>
          </a:p>
          <a:p>
            <a:r>
              <a:rPr lang="en-US" dirty="0"/>
              <a:t>Whether the model can learn outside-manifold perturbation is perturbation and learning rate dependent, why?</a:t>
            </a:r>
          </a:p>
          <a:p>
            <a:r>
              <a:rPr lang="en-US" dirty="0"/>
              <a:t>Train the network with output perturbation (bias) from the beginning in order to make the network do online correction for the motor error</a:t>
            </a:r>
          </a:p>
          <a:p>
            <a:r>
              <a:rPr lang="en-US" dirty="0"/>
              <a:t>Do analysis on z scored activity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52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1752-DBDC-4748-ADB5-60B2EDE2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81A3-E489-4E04-98B7-852529FD3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altLang="zh-CN" dirty="0"/>
              <a:t>ishwa for his patient, enlightening and inspiring guidance</a:t>
            </a:r>
          </a:p>
          <a:p>
            <a:r>
              <a:rPr lang="en-US" dirty="0" err="1"/>
              <a:t>X</a:t>
            </a:r>
            <a:r>
              <a:rPr lang="en-US" altLang="zh-CN" dirty="0" err="1"/>
              <a:t>iaojing</a:t>
            </a:r>
            <a:r>
              <a:rPr lang="en-US" altLang="zh-CN" dirty="0"/>
              <a:t>, </a:t>
            </a:r>
            <a:r>
              <a:rPr lang="en-US" dirty="0" err="1"/>
              <a:t>Yota</a:t>
            </a:r>
            <a:r>
              <a:rPr lang="en-US" dirty="0"/>
              <a:t>, Sean </a:t>
            </a:r>
            <a:r>
              <a:rPr lang="en-US" altLang="zh-CN" dirty="0"/>
              <a:t>and</a:t>
            </a:r>
            <a:r>
              <a:rPr lang="en-US" dirty="0"/>
              <a:t> Jorge for their </a:t>
            </a:r>
            <a:r>
              <a:rPr lang="en-US" altLang="zh-CN" dirty="0"/>
              <a:t>very</a:t>
            </a:r>
            <a:r>
              <a:rPr lang="en-US" dirty="0"/>
              <a:t> helpful </a:t>
            </a:r>
            <a:r>
              <a:rPr lang="en-US" altLang="zh-CN" dirty="0"/>
              <a:t>advise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4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71D0-CE54-4BBF-AB3A-29C98E18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E19F-C880-4014-823F-0237E071F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 Explaining the underlying mechanism of the manifold constrain on learning by first building a biologically plausible RNN model of the motor cortex, then test different hypotheses for the learning mechanism on the model.</a:t>
            </a:r>
          </a:p>
          <a:p>
            <a:endParaRPr lang="en-US" dirty="0"/>
          </a:p>
          <a:p>
            <a:r>
              <a:rPr lang="en-US" dirty="0"/>
              <a:t>Design of the basic model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Learning behavior on different perturbations </a:t>
            </a:r>
            <a:r>
              <a:rPr lang="en-US" dirty="0">
                <a:sym typeface="Wingdings" panose="05000000000000000000" pitchFamily="2" charset="2"/>
              </a:rPr>
              <a:t> Improved model  Different metrics of biological plausibility  hypotheses of learning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0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C022-8EBA-48E0-84BC-F50E8CD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68976-D63F-4EB8-9459-BE323D70449C}"/>
              </a:ext>
            </a:extLst>
          </p:cNvPr>
          <p:cNvSpPr/>
          <p:nvPr/>
        </p:nvSpPr>
        <p:spPr>
          <a:xfrm>
            <a:off x="1690255" y="3006436"/>
            <a:ext cx="2078182" cy="1059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MOTOR CORTEX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286C1-B06B-4C6C-A825-43090B8D590C}"/>
              </a:ext>
            </a:extLst>
          </p:cNvPr>
          <p:cNvCxnSpPr>
            <a:cxnSpLocks/>
          </p:cNvCxnSpPr>
          <p:nvPr/>
        </p:nvCxnSpPr>
        <p:spPr>
          <a:xfrm>
            <a:off x="3761510" y="3211652"/>
            <a:ext cx="49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3DBE34-B1E0-4463-826C-DC75C5906C40}"/>
              </a:ext>
            </a:extLst>
          </p:cNvPr>
          <p:cNvSpPr/>
          <p:nvPr/>
        </p:nvSpPr>
        <p:spPr>
          <a:xfrm>
            <a:off x="4260274" y="3075706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3DD7C7F-23C0-42E6-8527-D8A29C0540E0}"/>
              </a:ext>
            </a:extLst>
          </p:cNvPr>
          <p:cNvCxnSpPr>
            <a:stCxn id="7" idx="0"/>
          </p:cNvCxnSpPr>
          <p:nvPr/>
        </p:nvCxnSpPr>
        <p:spPr>
          <a:xfrm rot="16200000" flipH="1" flipV="1">
            <a:off x="2995615" y="1770346"/>
            <a:ext cx="135946" cy="2746665"/>
          </a:xfrm>
          <a:prstGeom prst="bentConnector4">
            <a:avLst>
              <a:gd name="adj1" fmla="val -310832"/>
              <a:gd name="adj2" fmla="val 131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24BE7B4-2E92-40EC-A410-B4FF55945BFF}"/>
              </a:ext>
            </a:extLst>
          </p:cNvPr>
          <p:cNvSpPr/>
          <p:nvPr/>
        </p:nvSpPr>
        <p:spPr>
          <a:xfrm>
            <a:off x="4260273" y="4382582"/>
            <a:ext cx="353291" cy="3879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51C3783-81A8-4D23-A6E2-A1D52DA0810A}"/>
              </a:ext>
            </a:extLst>
          </p:cNvPr>
          <p:cNvCxnSpPr>
            <a:stCxn id="36" idx="1"/>
            <a:endCxn id="4" idx="1"/>
          </p:cNvCxnSpPr>
          <p:nvPr/>
        </p:nvCxnSpPr>
        <p:spPr>
          <a:xfrm rot="10800000">
            <a:off x="1690255" y="3536374"/>
            <a:ext cx="2570018" cy="1040173"/>
          </a:xfrm>
          <a:prstGeom prst="bentConnector3">
            <a:avLst>
              <a:gd name="adj1" fmla="val 1336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B03EA5D-A71C-42E0-8654-5825EC74098A}"/>
              </a:ext>
            </a:extLst>
          </p:cNvPr>
          <p:cNvSpPr/>
          <p:nvPr/>
        </p:nvSpPr>
        <p:spPr>
          <a:xfrm>
            <a:off x="5618019" y="3872345"/>
            <a:ext cx="477981" cy="38792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B2F8D52-63E0-4767-997E-0D62445DB7F9}"/>
              </a:ext>
            </a:extLst>
          </p:cNvPr>
          <p:cNvCxnSpPr>
            <a:cxnSpLocks/>
            <a:stCxn id="7" idx="3"/>
            <a:endCxn id="51" idx="1"/>
          </p:cNvCxnSpPr>
          <p:nvPr/>
        </p:nvCxnSpPr>
        <p:spPr>
          <a:xfrm>
            <a:off x="4613565" y="3269670"/>
            <a:ext cx="1004454" cy="796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DBCF01D-3A1B-48A5-B918-95AAB7120CFD}"/>
              </a:ext>
            </a:extLst>
          </p:cNvPr>
          <p:cNvCxnSpPr>
            <a:stCxn id="36" idx="3"/>
            <a:endCxn id="51" idx="1"/>
          </p:cNvCxnSpPr>
          <p:nvPr/>
        </p:nvCxnSpPr>
        <p:spPr>
          <a:xfrm flipV="1">
            <a:off x="4613564" y="4066309"/>
            <a:ext cx="1004455" cy="5102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2B26C47A-1955-406C-9E84-E684658DC70E}"/>
              </a:ext>
            </a:extLst>
          </p:cNvPr>
          <p:cNvSpPr/>
          <p:nvPr/>
        </p:nvSpPr>
        <p:spPr>
          <a:xfrm>
            <a:off x="3920411" y="312918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635898-C1C0-4951-A4C7-032719B5F12E}"/>
              </a:ext>
            </a:extLst>
          </p:cNvPr>
          <p:cNvSpPr/>
          <p:nvPr/>
        </p:nvSpPr>
        <p:spPr>
          <a:xfrm>
            <a:off x="1364030" y="3129184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130B160-DD93-4F8A-8099-8C0791A4AD64}"/>
              </a:ext>
            </a:extLst>
          </p:cNvPr>
          <p:cNvSpPr/>
          <p:nvPr/>
        </p:nvSpPr>
        <p:spPr>
          <a:xfrm>
            <a:off x="1364029" y="3453670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5C049F-4E73-4D8D-A748-7111D2DCE7A0}"/>
              </a:ext>
            </a:extLst>
          </p:cNvPr>
          <p:cNvSpPr/>
          <p:nvPr/>
        </p:nvSpPr>
        <p:spPr>
          <a:xfrm>
            <a:off x="2491113" y="3297046"/>
            <a:ext cx="476465" cy="476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2A02304C-1148-4377-A23B-E30CF8D5FE98}"/>
              </a:ext>
            </a:extLst>
          </p:cNvPr>
          <p:cNvCxnSpPr>
            <a:cxnSpLocks/>
            <a:stCxn id="51" idx="1"/>
            <a:endCxn id="7" idx="3"/>
          </p:cNvCxnSpPr>
          <p:nvPr/>
        </p:nvCxnSpPr>
        <p:spPr>
          <a:xfrm rot="10800000">
            <a:off x="4613565" y="3269671"/>
            <a:ext cx="1004454" cy="796639"/>
          </a:xfrm>
          <a:prstGeom prst="bentConnector3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DF242933-6F1D-4BD9-980C-CF186AFB4F0C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1702167" y="3208465"/>
            <a:ext cx="2066270" cy="327908"/>
          </a:xfrm>
          <a:prstGeom prst="bentConnector3">
            <a:avLst>
              <a:gd name="adj1" fmla="val 50049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D3989A5-7682-4E0F-9EB4-043C565DD2C2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90255" y="3536373"/>
            <a:ext cx="2078182" cy="12700"/>
          </a:xfrm>
          <a:prstGeom prst="bentConnector5">
            <a:avLst>
              <a:gd name="adj1" fmla="val 28810"/>
              <a:gd name="adj2" fmla="val 7016"/>
              <a:gd name="adj3" fmla="val 80410"/>
            </a:avLst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568EEE97-5031-47B7-A77B-52AEED8F3256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>
            <a:off x="4066309" y="3165762"/>
            <a:ext cx="72740" cy="668483"/>
          </a:xfrm>
          <a:prstGeom prst="bentConnector2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B7E8BD02-A986-4CAC-AC8B-053E5AEF1AFF}"/>
              </a:ext>
            </a:extLst>
          </p:cNvPr>
          <p:cNvSpPr/>
          <p:nvPr/>
        </p:nvSpPr>
        <p:spPr>
          <a:xfrm>
            <a:off x="3921639" y="312889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E689584-2FBE-4DEC-B5AB-EFA27751F7A0}"/>
              </a:ext>
            </a:extLst>
          </p:cNvPr>
          <p:cNvSpPr/>
          <p:nvPr/>
        </p:nvSpPr>
        <p:spPr>
          <a:xfrm>
            <a:off x="1365258" y="312889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54DBF71-996C-40CE-89B9-B5AA471A1A24}"/>
              </a:ext>
            </a:extLst>
          </p:cNvPr>
          <p:cNvSpPr/>
          <p:nvPr/>
        </p:nvSpPr>
        <p:spPr>
          <a:xfrm>
            <a:off x="1365257" y="345338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9ACBA85-9972-42C2-ACC8-454FC058B833}"/>
              </a:ext>
            </a:extLst>
          </p:cNvPr>
          <p:cNvSpPr/>
          <p:nvPr/>
        </p:nvSpPr>
        <p:spPr>
          <a:xfrm>
            <a:off x="2492341" y="3296759"/>
            <a:ext cx="476465" cy="4764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5EB473D-5B5E-431E-952F-4C5136F08D3B}"/>
              </a:ext>
            </a:extLst>
          </p:cNvPr>
          <p:cNvSpPr/>
          <p:nvPr/>
        </p:nvSpPr>
        <p:spPr>
          <a:xfrm>
            <a:off x="3919183" y="3126855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C2DDA65-AE27-468B-9F6E-51334E1C0CD3}"/>
              </a:ext>
            </a:extLst>
          </p:cNvPr>
          <p:cNvSpPr/>
          <p:nvPr/>
        </p:nvSpPr>
        <p:spPr>
          <a:xfrm>
            <a:off x="1365258" y="3130967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DEBB37B-C369-4E82-B324-4BD8314F5316}"/>
              </a:ext>
            </a:extLst>
          </p:cNvPr>
          <p:cNvSpPr/>
          <p:nvPr/>
        </p:nvSpPr>
        <p:spPr>
          <a:xfrm>
            <a:off x="1365257" y="3455453"/>
            <a:ext cx="163219" cy="163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5E9C50A-37B7-43D8-9B2F-EB7E9C637EFA}"/>
              </a:ext>
            </a:extLst>
          </p:cNvPr>
          <p:cNvSpPr/>
          <p:nvPr/>
        </p:nvSpPr>
        <p:spPr>
          <a:xfrm>
            <a:off x="2492341" y="3298829"/>
            <a:ext cx="476465" cy="476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Sort 9">
            <a:extLst>
              <a:ext uri="{FF2B5EF4-FFF2-40B4-BE49-F238E27FC236}">
                <a16:creationId xmlns:a16="http://schemas.microsoft.com/office/drawing/2014/main" id="{AC028FF2-BA7F-4BE5-A3F7-099BF7AC8DF3}"/>
              </a:ext>
            </a:extLst>
          </p:cNvPr>
          <p:cNvSpPr/>
          <p:nvPr/>
        </p:nvSpPr>
        <p:spPr>
          <a:xfrm rot="5400000">
            <a:off x="2619595" y="2484647"/>
            <a:ext cx="219499" cy="339436"/>
          </a:xfrm>
          <a:prstGeom prst="flowChartSo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3D651-399A-44ED-B0E7-F264A6FB4A0D}"/>
              </a:ext>
            </a:extLst>
          </p:cNvPr>
          <p:cNvSpPr txBox="1"/>
          <p:nvPr/>
        </p:nvSpPr>
        <p:spPr>
          <a:xfrm>
            <a:off x="8225895" y="1829532"/>
            <a:ext cx="186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Cursor movement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256D3-4420-4181-AFAA-9264E969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92" y="2203704"/>
            <a:ext cx="4738179" cy="3201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A0B10-5C8F-48E2-93DE-C918EA30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92" y="2203704"/>
            <a:ext cx="4738179" cy="3201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229396-22FE-4B31-945D-79471861B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92" y="2203704"/>
            <a:ext cx="4738179" cy="320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614F55-9800-424E-BE0A-605502A7B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644" y="2198864"/>
            <a:ext cx="4738179" cy="3201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08D82A-D01B-4934-BFED-29E50D6713FC}"/>
                  </a:ext>
                </a:extLst>
              </p:cNvPr>
              <p:cNvSpPr/>
              <p:nvPr/>
            </p:nvSpPr>
            <p:spPr>
              <a:xfrm>
                <a:off x="200098" y="4985258"/>
                <a:ext cx="6096000" cy="1768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𝑟𝑒𝑐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𝑐𝑜𝑛𝑐𝑎𝑡𝑒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08D82A-D01B-4934-BFED-29E50D671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8" y="4985258"/>
                <a:ext cx="6096000" cy="17681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7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7" grpId="0" animBg="1"/>
      <p:bldP spid="68" grpId="0" animBg="1"/>
      <p:bldP spid="71" grpId="0" animBg="1"/>
      <p:bldP spid="121" grpId="0" animBg="1"/>
      <p:bldP spid="121" grpId="1" animBg="1"/>
      <p:bldP spid="121" grpId="2" animBg="1"/>
      <p:bldP spid="121" grpId="3" animBg="1"/>
      <p:bldP spid="123" grpId="0" animBg="1"/>
      <p:bldP spid="123" grpId="1" animBg="1"/>
      <p:bldP spid="124" grpId="0" animBg="1"/>
      <p:bldP spid="124" grpId="1" animBg="1"/>
      <p:bldP spid="126" grpId="0" animBg="1"/>
      <p:bldP spid="126" grpId="1" animBg="1"/>
      <p:bldP spid="133" grpId="0" animBg="1"/>
      <p:bldP spid="133" grpId="1" animBg="1"/>
      <p:bldP spid="135" grpId="0" animBg="1"/>
      <p:bldP spid="136" grpId="0" animBg="1"/>
      <p:bldP spid="1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E2C0-669A-4D58-BAA3-BCC6363F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the experiment and my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29B1253-B67E-4454-901C-F7788A4335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3597043"/>
                  </p:ext>
                </p:extLst>
              </p:nvPr>
            </p:nvGraphicFramePr>
            <p:xfrm>
              <a:off x="838200" y="1825625"/>
              <a:ext cx="105156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2765">
                      <a:extLst>
                        <a:ext uri="{9D8B030D-6E8A-4147-A177-3AD203B41FA5}">
                          <a16:colId xmlns:a16="http://schemas.microsoft.com/office/drawing/2014/main" val="1272443365"/>
                        </a:ext>
                      </a:extLst>
                    </a:gridCol>
                    <a:gridCol w="3769282">
                      <a:extLst>
                        <a:ext uri="{9D8B030D-6E8A-4147-A177-3AD203B41FA5}">
                          <a16:colId xmlns:a16="http://schemas.microsoft.com/office/drawing/2014/main" val="4027824111"/>
                        </a:ext>
                      </a:extLst>
                    </a:gridCol>
                    <a:gridCol w="3703553">
                      <a:extLst>
                        <a:ext uri="{9D8B030D-6E8A-4147-A177-3AD203B41FA5}">
                          <a16:colId xmlns:a16="http://schemas.microsoft.com/office/drawing/2014/main" val="173802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experiment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434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Dimension reduction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Factor analysis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8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BCI decoding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Kalman Filter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Readout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898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Decoding 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629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Z scoring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556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Constraint on the perturbation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Angle and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Only angle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2220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Decoding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Only ~90 out of all M1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 neurons in the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318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29B1253-B67E-4454-901C-F7788A4335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3597043"/>
                  </p:ext>
                </p:extLst>
              </p:nvPr>
            </p:nvGraphicFramePr>
            <p:xfrm>
              <a:off x="838200" y="1825625"/>
              <a:ext cx="105156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42765">
                      <a:extLst>
                        <a:ext uri="{9D8B030D-6E8A-4147-A177-3AD203B41FA5}">
                          <a16:colId xmlns:a16="http://schemas.microsoft.com/office/drawing/2014/main" val="1272443365"/>
                        </a:ext>
                      </a:extLst>
                    </a:gridCol>
                    <a:gridCol w="3769282">
                      <a:extLst>
                        <a:ext uri="{9D8B030D-6E8A-4147-A177-3AD203B41FA5}">
                          <a16:colId xmlns:a16="http://schemas.microsoft.com/office/drawing/2014/main" val="4027824111"/>
                        </a:ext>
                      </a:extLst>
                    </a:gridCol>
                    <a:gridCol w="3703553">
                      <a:extLst>
                        <a:ext uri="{9D8B030D-6E8A-4147-A177-3AD203B41FA5}">
                          <a16:colId xmlns:a16="http://schemas.microsoft.com/office/drawing/2014/main" val="1738020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experiment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4346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Dimension reduction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Factor analysis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PCA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08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BCI decoding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Kalman Filter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Readout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898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Decoding 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0775" t="-308197" r="-9886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4046" t="-308197" r="-658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2629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Z scoring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5567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Constraint on the perturbation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Angle and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Only angle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2220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Decoding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Only ~90 out of all M1 neurons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 neurons in the network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318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76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4E35-844D-4879-8471-98204AE0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intuitive and perturbed mapping </a:t>
            </a:r>
            <a:r>
              <a:rPr lang="en-US" dirty="0" err="1"/>
              <a:t>W_parallel</a:t>
            </a:r>
            <a:r>
              <a:rPr lang="en-US" dirty="0"/>
              <a:t>, </a:t>
            </a:r>
            <a:r>
              <a:rPr lang="en-US" dirty="0" err="1"/>
              <a:t>W_perturbation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C0FA-99C1-447F-B3FA-6DE0CE366D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Intuitive mapping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</m:t>
                        </m:r>
                      </m:sub>
                    </m:sSub>
                  </m:oMath>
                </a14:m>
                <a:r>
                  <a:rPr lang="en-US" dirty="0"/>
                  <a:t> is the projection of </a:t>
                </a:r>
                <a:r>
                  <a:rPr lang="en-US" dirty="0" err="1"/>
                  <a:t>W_out</a:t>
                </a:r>
                <a:r>
                  <a:rPr lang="en-US" dirty="0"/>
                  <a:t> onto the latent space: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Because latent space capture most (&gt;90%) of the variance of neural activity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𝑝𝑎𝑟𝑎</m:t>
                        </m:r>
                      </m:sub>
                    </m:sSub>
                  </m:oMath>
                </a14:m>
                <a:r>
                  <a:rPr lang="en-US" dirty="0"/>
                  <a:t>, intuitive mapping can be used to reconstruct the actual output with adequate accuracy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 permutation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69C0FA-99C1-447F-B3FA-6DE0CE366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344B9-FB29-4099-B7B2-C5E6061C9ECA}"/>
                  </a:ext>
                </a:extLst>
              </p:cNvPr>
              <p:cNvSpPr txBox="1"/>
              <p:nvPr/>
            </p:nvSpPr>
            <p:spPr>
              <a:xfrm>
                <a:off x="6414761" y="5476540"/>
                <a:ext cx="4939039" cy="934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344B9-FB29-4099-B7B2-C5E6061C9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761" y="5476540"/>
                <a:ext cx="4939039" cy="934487"/>
              </a:xfrm>
              <a:prstGeom prst="rect">
                <a:avLst/>
              </a:prstGeom>
              <a:blipFill>
                <a:blip r:embed="rId3"/>
                <a:stretch>
                  <a:fillRect t="-1948"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57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44DE-6809-4C04-AC5D-7A1B0730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altLang="zh-CN" dirty="0"/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4DE88-984C-404B-B9B2-7974C923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2561953"/>
            <a:ext cx="5386027" cy="3556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72937-2A26-49D6-B2A0-1BC2F141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44" y="2561953"/>
            <a:ext cx="5386027" cy="3556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5BD36-761C-413D-A900-4926C409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071" y="536439"/>
            <a:ext cx="4316784" cy="17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B821-AA79-484A-8E71-8CC02A12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293550-1BC0-40E4-BB79-43D46A8D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58" y="1979586"/>
            <a:ext cx="4572009" cy="45720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1DC5D9-0B09-44AA-9E5D-FD7E9A11C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8" y="1979586"/>
            <a:ext cx="4572009" cy="4572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EF8AF1-86F0-432A-A614-A67259A84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59" y="371193"/>
            <a:ext cx="4572009" cy="2073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88BFA7-B92D-4A2B-8AD0-C245EA4B2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2" y="365125"/>
            <a:ext cx="3057307" cy="20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884</Words>
  <Application>Microsoft Office PowerPoint</Application>
  <PresentationFormat>Widescreen</PresentationFormat>
  <Paragraphs>167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Theme</vt:lpstr>
      <vt:lpstr>Neural constraints on learning  A modeling approach</vt:lpstr>
      <vt:lpstr>Origin</vt:lpstr>
      <vt:lpstr>PowerPoint Presentation</vt:lpstr>
      <vt:lpstr>Introduction</vt:lpstr>
      <vt:lpstr>Basic Model</vt:lpstr>
      <vt:lpstr>Difference between the experiment and my model</vt:lpstr>
      <vt:lpstr>Definition of intuitive and perturbed mapping W_parallel, W_perturbation</vt:lpstr>
      <vt:lpstr>Learning result</vt:lpstr>
      <vt:lpstr>PowerPoint Presentation</vt:lpstr>
      <vt:lpstr>What’s the problem?</vt:lpstr>
      <vt:lpstr>Prediction Model</vt:lpstr>
      <vt:lpstr>Separate Training</vt:lpstr>
      <vt:lpstr>Training from scratch</vt:lpstr>
      <vt:lpstr>PowerPoint Presentation</vt:lpstr>
      <vt:lpstr>Factor analysis on neural activity</vt:lpstr>
      <vt:lpstr>PowerPoint Presentation</vt:lpstr>
      <vt:lpstr>PowerPoint Presentation</vt:lpstr>
      <vt:lpstr>Output profile</vt:lpstr>
      <vt:lpstr>Firing rates have cos tuning curve</vt:lpstr>
      <vt:lpstr>Firing rates have cos tuning curve</vt:lpstr>
      <vt:lpstr>Learning result</vt:lpstr>
      <vt:lpstr>PowerPoint Presentation</vt:lpstr>
      <vt:lpstr>Training on within-manifold perturbation</vt:lpstr>
      <vt:lpstr>Within-manifold</vt:lpstr>
      <vt:lpstr>Within-manifold</vt:lpstr>
      <vt:lpstr>Within-manifold</vt:lpstr>
      <vt:lpstr>Correction for the movement error</vt:lpstr>
      <vt:lpstr>Variance explained by the latent space</vt:lpstr>
      <vt:lpstr>PowerPoint Presentation</vt:lpstr>
      <vt:lpstr>Training on outside-manifold perturbation</vt:lpstr>
      <vt:lpstr>Outside-manifold</vt:lpstr>
      <vt:lpstr>Outside-manifold</vt:lpstr>
      <vt:lpstr>Outside-manifold</vt:lpstr>
      <vt:lpstr>Variance explained by the latent space</vt:lpstr>
      <vt:lpstr>Two step learning:  first prediction, then adaptation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 Kaifeng</dc:creator>
  <cp:lastModifiedBy>Sheng Kaifeng</cp:lastModifiedBy>
  <cp:revision>66</cp:revision>
  <dcterms:created xsi:type="dcterms:W3CDTF">2019-09-01T03:40:13Z</dcterms:created>
  <dcterms:modified xsi:type="dcterms:W3CDTF">2019-09-06T19:41:33Z</dcterms:modified>
</cp:coreProperties>
</file>